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5" r:id="rId11"/>
    <p:sldId id="276" r:id="rId1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86" d="100"/>
          <a:sy n="86" d="100"/>
        </p:scale>
        <p:origin x="-72" y="-15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pPr/>
              <a:t>9/8/2014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9/8/2014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t>APROXIMACIÓN</a:t>
            </a:r>
            <a:endParaRPr lang="es-CO" dirty="0"/>
          </a:p>
        </p:txBody>
      </p:sp>
      <p:sp>
        <p:nvSpPr>
          <p:cNvPr id="3" name="Subtítulo 2"/>
          <p:cNvSpPr>
            <a:spLocks noGrp="1"/>
          </p:cNvSpPr>
          <p:nvPr>
            <p:ph type="subTitle" idx="1"/>
          </p:nvPr>
        </p:nvSpPr>
        <p:spPr/>
        <p:txBody>
          <a:bodyPr/>
          <a:lstStyle/>
          <a:p>
            <a:r>
              <a:rPr lang="es-CO" b="1" dirty="0" smtClean="0"/>
              <a:t>Interpolación y regresión</a:t>
            </a:r>
            <a:endParaRPr lang="es-CO" b="1" dirty="0"/>
          </a:p>
        </p:txBody>
      </p:sp>
    </p:spTree>
    <p:extLst>
      <p:ext uri="{BB962C8B-B14F-4D97-AF65-F5344CB8AC3E}">
        <p14:creationId xmlns:p14="http://schemas.microsoft.com/office/powerpoint/2010/main" xmlns="" val="1966892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CO" dirty="0" smtClean="0">
                <a:solidFill>
                  <a:schemeClr val="accent2">
                    <a:lumMod val="50000"/>
                  </a:schemeClr>
                </a:solidFill>
              </a:rPr>
              <a:t>ejemplo</a:t>
            </a:r>
            <a:endParaRPr lang="es-CO" dirty="0">
              <a:solidFill>
                <a:schemeClr val="accent2">
                  <a:lumMod val="50000"/>
                </a:schemeClr>
              </a:solidFill>
            </a:endParaRPr>
          </a:p>
        </p:txBody>
      </p:sp>
      <p:sp>
        <p:nvSpPr>
          <p:cNvPr id="7" name="CuadroTexto 6"/>
          <p:cNvSpPr txBox="1"/>
          <p:nvPr/>
        </p:nvSpPr>
        <p:spPr>
          <a:xfrm>
            <a:off x="1025979" y="2147366"/>
            <a:ext cx="10232583" cy="3539430"/>
          </a:xfrm>
          <a:prstGeom prst="rect">
            <a:avLst/>
          </a:prstGeom>
          <a:noFill/>
        </p:spPr>
        <p:txBody>
          <a:bodyPr wrap="square" rtlCol="0">
            <a:spAutoFit/>
          </a:bodyPr>
          <a:lstStyle/>
          <a:p>
            <a:pPr algn="just"/>
            <a:r>
              <a:rPr lang="es-CO" sz="2800" dirty="0" smtClean="0">
                <a:solidFill>
                  <a:schemeClr val="accent2">
                    <a:lumMod val="75000"/>
                  </a:schemeClr>
                </a:solidFill>
              </a:rPr>
              <a:t>En un estudio de impacto de estrategias educativas un investigador desea conocer la influencia que puede tener el desempeño observado sobre las tareas de un grupo de estudiantes en los resultados obtenidos en sus exámenes finales.  La siguiente lista contiene calificaciones de tareas y exámenes finales para 30 estudiantes. Encontrar la ecuación que relaciona éstos datos y usarla para determinar la nota que sería necesaria para predecir el logro un A (90%) y un D (60%) en el examen final.</a:t>
            </a:r>
            <a:endParaRPr lang="es-CO" sz="2800" dirty="0">
              <a:solidFill>
                <a:schemeClr val="accent2">
                  <a:lumMod val="75000"/>
                </a:schemeClr>
              </a:solidFill>
            </a:endParaRPr>
          </a:p>
        </p:txBody>
      </p:sp>
    </p:spTree>
    <p:extLst>
      <p:ext uri="{BB962C8B-B14F-4D97-AF65-F5344CB8AC3E}">
        <p14:creationId xmlns:p14="http://schemas.microsoft.com/office/powerpoint/2010/main" xmlns="" val="3668308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CO" dirty="0" smtClean="0">
                <a:solidFill>
                  <a:schemeClr val="accent2">
                    <a:lumMod val="50000"/>
                  </a:schemeClr>
                </a:solidFill>
              </a:rPr>
              <a:t>ejemplo</a:t>
            </a:r>
            <a:endParaRPr lang="es-CO" dirty="0">
              <a:solidFill>
                <a:schemeClr val="accent2">
                  <a:lumMod val="50000"/>
                </a:schemeClr>
              </a:solidFill>
            </a:endParaRPr>
          </a:p>
        </p:txBody>
      </p:sp>
      <p:pic>
        <p:nvPicPr>
          <p:cNvPr id="11" name="Imagen 10"/>
          <p:cNvPicPr>
            <a:picLocks noChangeAspect="1"/>
          </p:cNvPicPr>
          <p:nvPr/>
        </p:nvPicPr>
        <p:blipFill>
          <a:blip r:embed="rId2"/>
          <a:stretch>
            <a:fillRect/>
          </a:stretch>
        </p:blipFill>
        <p:spPr>
          <a:xfrm>
            <a:off x="1256645" y="1874266"/>
            <a:ext cx="9702084" cy="3946430"/>
          </a:xfrm>
          <a:prstGeom prst="rect">
            <a:avLst/>
          </a:prstGeom>
        </p:spPr>
      </p:pic>
    </p:spTree>
    <p:extLst>
      <p:ext uri="{BB962C8B-B14F-4D97-AF65-F5344CB8AC3E}">
        <p14:creationId xmlns:p14="http://schemas.microsoft.com/office/powerpoint/2010/main" xmlns="" val="1872098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4439" y="809469"/>
            <a:ext cx="10448145" cy="5418226"/>
            <a:chOff x="854439" y="809469"/>
            <a:chExt cx="10448145" cy="5418226"/>
          </a:xfrm>
        </p:grpSpPr>
        <p:grpSp>
          <p:nvGrpSpPr>
            <p:cNvPr id="6" name="Grupo 5"/>
            <p:cNvGrpSpPr/>
            <p:nvPr/>
          </p:nvGrpSpPr>
          <p:grpSpPr>
            <a:xfrm>
              <a:off x="854439" y="809469"/>
              <a:ext cx="4811843" cy="4586990"/>
              <a:chOff x="779489" y="809469"/>
              <a:chExt cx="5171606" cy="4916774"/>
            </a:xfrm>
          </p:grpSpPr>
          <p:sp>
            <p:nvSpPr>
              <p:cNvPr id="4" name="Rectángulo redondeado 3"/>
              <p:cNvSpPr/>
              <p:nvPr/>
            </p:nvSpPr>
            <p:spPr>
              <a:xfrm>
                <a:off x="779489" y="809469"/>
                <a:ext cx="5171606" cy="491677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Imagen 1"/>
              <p:cNvPicPr>
                <a:picLocks noChangeAspect="1"/>
              </p:cNvPicPr>
              <p:nvPr/>
            </p:nvPicPr>
            <p:blipFill>
              <a:blip r:embed="rId2">
                <a:clrChange>
                  <a:clrFrom>
                    <a:srgbClr val="FFFFFF"/>
                  </a:clrFrom>
                  <a:clrTo>
                    <a:srgbClr val="FFFFFF">
                      <a:alpha val="0"/>
                    </a:srgbClr>
                  </a:clrTo>
                </a:clrChange>
              </a:blip>
              <a:stretch>
                <a:fillRect/>
              </a:stretch>
            </p:blipFill>
            <p:spPr>
              <a:xfrm>
                <a:off x="1132577" y="996539"/>
                <a:ext cx="4503725" cy="4514049"/>
              </a:xfrm>
              <a:prstGeom prst="rect">
                <a:avLst/>
              </a:prstGeom>
            </p:spPr>
          </p:pic>
        </p:grpSp>
        <p:grpSp>
          <p:nvGrpSpPr>
            <p:cNvPr id="7" name="Grupo 6"/>
            <p:cNvGrpSpPr/>
            <p:nvPr/>
          </p:nvGrpSpPr>
          <p:grpSpPr>
            <a:xfrm>
              <a:off x="6440614" y="809469"/>
              <a:ext cx="4861970" cy="4586990"/>
              <a:chOff x="6095840" y="794479"/>
              <a:chExt cx="5171606" cy="4916774"/>
            </a:xfrm>
          </p:grpSpPr>
          <p:sp>
            <p:nvSpPr>
              <p:cNvPr id="5" name="Rectángulo redondeado 4"/>
              <p:cNvSpPr/>
              <p:nvPr/>
            </p:nvSpPr>
            <p:spPr>
              <a:xfrm>
                <a:off x="6095840" y="794479"/>
                <a:ext cx="5171606" cy="491677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 name="Imagen 2"/>
              <p:cNvPicPr>
                <a:picLocks noChangeAspect="1"/>
              </p:cNvPicPr>
              <p:nvPr/>
            </p:nvPicPr>
            <p:blipFill>
              <a:blip r:embed="rId3">
                <a:clrChange>
                  <a:clrFrom>
                    <a:srgbClr val="FFFFFF"/>
                  </a:clrFrom>
                  <a:clrTo>
                    <a:srgbClr val="FFFFFF">
                      <a:alpha val="0"/>
                    </a:srgbClr>
                  </a:clrTo>
                </a:clrChange>
              </a:blip>
              <a:stretch>
                <a:fillRect/>
              </a:stretch>
            </p:blipFill>
            <p:spPr>
              <a:xfrm>
                <a:off x="6444817" y="996539"/>
                <a:ext cx="4473653" cy="4514049"/>
              </a:xfrm>
              <a:prstGeom prst="rect">
                <a:avLst/>
              </a:prstGeom>
            </p:spPr>
          </p:pic>
        </p:grpSp>
        <p:sp>
          <p:nvSpPr>
            <p:cNvPr id="8" name="CuadroTexto 7"/>
            <p:cNvSpPr txBox="1"/>
            <p:nvPr/>
          </p:nvSpPr>
          <p:spPr>
            <a:xfrm>
              <a:off x="1926651" y="5704475"/>
              <a:ext cx="2829364" cy="523220"/>
            </a:xfrm>
            <a:prstGeom prst="rect">
              <a:avLst/>
            </a:prstGeom>
            <a:noFill/>
          </p:spPr>
          <p:txBody>
            <a:bodyPr wrap="none" rtlCol="0">
              <a:spAutoFit/>
            </a:bodyPr>
            <a:lstStyle/>
            <a:p>
              <a:r>
                <a:rPr lang="es-CO" sz="2800" b="1" dirty="0" smtClean="0">
                  <a:solidFill>
                    <a:schemeClr val="accent1">
                      <a:lumMod val="50000"/>
                    </a:schemeClr>
                  </a:solidFill>
                </a:rPr>
                <a:t>INTERPOLACIÓN </a:t>
              </a:r>
              <a:endParaRPr lang="es-CO" sz="2800" b="1" dirty="0">
                <a:solidFill>
                  <a:schemeClr val="accent1">
                    <a:lumMod val="50000"/>
                  </a:schemeClr>
                </a:solidFill>
              </a:endParaRPr>
            </a:p>
          </p:txBody>
        </p:sp>
        <p:sp>
          <p:nvSpPr>
            <p:cNvPr id="9" name="CuadroTexto 8"/>
            <p:cNvSpPr txBox="1"/>
            <p:nvPr/>
          </p:nvSpPr>
          <p:spPr>
            <a:xfrm>
              <a:off x="7867157" y="5704475"/>
              <a:ext cx="2068195" cy="523220"/>
            </a:xfrm>
            <a:prstGeom prst="rect">
              <a:avLst/>
            </a:prstGeom>
            <a:noFill/>
          </p:spPr>
          <p:txBody>
            <a:bodyPr wrap="none" rtlCol="0">
              <a:spAutoFit/>
            </a:bodyPr>
            <a:lstStyle/>
            <a:p>
              <a:r>
                <a:rPr lang="es-CO" sz="2800" b="1" dirty="0" smtClean="0">
                  <a:solidFill>
                    <a:schemeClr val="accent2">
                      <a:lumMod val="50000"/>
                    </a:schemeClr>
                  </a:solidFill>
                </a:rPr>
                <a:t>REGRESIÓN </a:t>
              </a:r>
              <a:endParaRPr lang="es-CO" sz="2800" b="1" dirty="0">
                <a:solidFill>
                  <a:schemeClr val="accent2">
                    <a:lumMod val="50000"/>
                  </a:schemeClr>
                </a:solidFill>
              </a:endParaRPr>
            </a:p>
          </p:txBody>
        </p:sp>
      </p:grpSp>
    </p:spTree>
    <p:extLst>
      <p:ext uri="{BB962C8B-B14F-4D97-AF65-F5344CB8AC3E}">
        <p14:creationId xmlns:p14="http://schemas.microsoft.com/office/powerpoint/2010/main" xmlns="" val="1331431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CO" dirty="0" smtClean="0">
                <a:solidFill>
                  <a:schemeClr val="accent2">
                    <a:lumMod val="50000"/>
                  </a:schemeClr>
                </a:solidFill>
              </a:rPr>
              <a:t>Regresión lineal</a:t>
            </a:r>
            <a:endParaRPr lang="es-CO" dirty="0">
              <a:solidFill>
                <a:schemeClr val="accent2">
                  <a:lumMod val="50000"/>
                </a:schemeClr>
              </a:solidFill>
            </a:endParaRPr>
          </a:p>
        </p:txBody>
      </p:sp>
      <p:grpSp>
        <p:nvGrpSpPr>
          <p:cNvPr id="8" name="7 Grupo"/>
          <p:cNvGrpSpPr/>
          <p:nvPr/>
        </p:nvGrpSpPr>
        <p:grpSpPr>
          <a:xfrm>
            <a:off x="692046" y="2083632"/>
            <a:ext cx="10807907" cy="4023590"/>
            <a:chOff x="692046" y="2083632"/>
            <a:chExt cx="10807907" cy="4023590"/>
          </a:xfrm>
        </p:grpSpPr>
        <p:sp>
          <p:nvSpPr>
            <p:cNvPr id="11" name="CuadroTexto 10"/>
            <p:cNvSpPr txBox="1"/>
            <p:nvPr/>
          </p:nvSpPr>
          <p:spPr>
            <a:xfrm>
              <a:off x="692046" y="2083632"/>
              <a:ext cx="10807907" cy="830997"/>
            </a:xfrm>
            <a:prstGeom prst="rect">
              <a:avLst/>
            </a:prstGeom>
            <a:noFill/>
          </p:spPr>
          <p:txBody>
            <a:bodyPr wrap="square" rtlCol="0">
              <a:spAutoFit/>
            </a:bodyPr>
            <a:lstStyle/>
            <a:p>
              <a:r>
                <a:rPr lang="es-CO" sz="2400" dirty="0" smtClean="0"/>
                <a:t>Encontrar </a:t>
              </a:r>
              <a:r>
                <a:rPr lang="es-CO" sz="2400" dirty="0"/>
                <a:t>el tipo de función más simple que represente apropiadamente un conjunto de </a:t>
              </a:r>
              <a:r>
                <a:rPr lang="es-CO" sz="2400" dirty="0" smtClean="0"/>
                <a:t>datos dado</a:t>
              </a:r>
              <a:endParaRPr lang="es-CO" sz="2400" dirty="0"/>
            </a:p>
          </p:txBody>
        </p:sp>
        <p:sp>
          <p:nvSpPr>
            <p:cNvPr id="12" name="CuadroTexto 11"/>
            <p:cNvSpPr txBox="1"/>
            <p:nvPr/>
          </p:nvSpPr>
          <p:spPr>
            <a:xfrm>
              <a:off x="1655362" y="3418199"/>
              <a:ext cx="3803734" cy="646331"/>
            </a:xfrm>
            <a:prstGeom prst="rect">
              <a:avLst/>
            </a:prstGeom>
            <a:noFill/>
          </p:spPr>
          <p:txBody>
            <a:bodyPr wrap="none" rtlCol="0">
              <a:spAutoFit/>
            </a:bodyPr>
            <a:lstStyle/>
            <a:p>
              <a:r>
                <a:rPr lang="es-CO" sz="3600" dirty="0" smtClean="0">
                  <a:solidFill>
                    <a:schemeClr val="accent2">
                      <a:lumMod val="75000"/>
                    </a:schemeClr>
                  </a:solidFill>
                </a:rPr>
                <a:t>Aproximación lineal</a:t>
              </a:r>
              <a:endParaRPr lang="es-CO" sz="3600" dirty="0">
                <a:solidFill>
                  <a:schemeClr val="accent2">
                    <a:lumMod val="75000"/>
                  </a:schemeClr>
                </a:solidFill>
              </a:endParaRPr>
            </a:p>
          </p:txBody>
        </p:sp>
        <p:sp>
          <p:nvSpPr>
            <p:cNvPr id="13" name="CuadroTexto 12"/>
            <p:cNvSpPr txBox="1"/>
            <p:nvPr/>
          </p:nvSpPr>
          <p:spPr>
            <a:xfrm>
              <a:off x="814644" y="4549920"/>
              <a:ext cx="4644452" cy="830997"/>
            </a:xfrm>
            <a:prstGeom prst="rect">
              <a:avLst/>
            </a:prstGeom>
            <a:noFill/>
          </p:spPr>
          <p:txBody>
            <a:bodyPr wrap="square" rtlCol="0">
              <a:spAutoFit/>
            </a:bodyPr>
            <a:lstStyle/>
            <a:p>
              <a:pPr algn="r"/>
              <a:r>
                <a:rPr lang="es-CO" sz="2400" dirty="0"/>
                <a:t>S</a:t>
              </a:r>
              <a:r>
                <a:rPr lang="es-CO" sz="2400" dirty="0" smtClean="0"/>
                <a:t>e </a:t>
              </a:r>
              <a:r>
                <a:rPr lang="es-CO" sz="2400" dirty="0"/>
                <a:t>desea ajustar una </a:t>
              </a:r>
              <a:r>
                <a:rPr lang="es-CO" sz="2400" u="sng" dirty="0" smtClean="0"/>
                <a:t>función lineal </a:t>
              </a:r>
              <a:r>
                <a:rPr lang="es-CO" sz="2400" dirty="0"/>
                <a:t>en sus </a:t>
              </a:r>
              <a:r>
                <a:rPr lang="es-CO" sz="2400" dirty="0">
                  <a:solidFill>
                    <a:srgbClr val="FF0000"/>
                  </a:solidFill>
                </a:rPr>
                <a:t>parámetros</a:t>
              </a:r>
            </a:p>
          </p:txBody>
        </p:sp>
        <p:sp>
          <p:nvSpPr>
            <p:cNvPr id="14" name="CuadroTexto 13"/>
            <p:cNvSpPr txBox="1"/>
            <p:nvPr/>
          </p:nvSpPr>
          <p:spPr>
            <a:xfrm>
              <a:off x="6640643" y="3604306"/>
              <a:ext cx="2783134" cy="2369880"/>
            </a:xfrm>
            <a:prstGeom prst="rect">
              <a:avLst/>
            </a:prstGeom>
            <a:noFill/>
          </p:spPr>
          <p:txBody>
            <a:bodyPr wrap="none" rtlCol="0">
              <a:spAutoFit/>
            </a:bodyPr>
            <a:lstStyle/>
            <a:p>
              <a:r>
                <a:rPr lang="es-CO" sz="2800" dirty="0"/>
                <a:t>y = </a:t>
              </a:r>
              <a:r>
                <a:rPr lang="es-CO" sz="2800" dirty="0">
                  <a:solidFill>
                    <a:srgbClr val="FF0000"/>
                  </a:solidFill>
                </a:rPr>
                <a:t>a</a:t>
              </a:r>
              <a:r>
                <a:rPr lang="es-CO" sz="2800" dirty="0"/>
                <a:t> + </a:t>
              </a:r>
              <a:r>
                <a:rPr lang="es-CO" sz="2800" dirty="0" err="1" smtClean="0">
                  <a:solidFill>
                    <a:srgbClr val="FF0000"/>
                  </a:solidFill>
                </a:rPr>
                <a:t>b</a:t>
              </a:r>
              <a:r>
                <a:rPr lang="es-CO" sz="2800" dirty="0" err="1" smtClean="0"/>
                <a:t>x</a:t>
              </a:r>
              <a:endParaRPr lang="es-CO" sz="2800" dirty="0" smtClean="0"/>
            </a:p>
            <a:p>
              <a:endParaRPr lang="es-CO" sz="1200" dirty="0"/>
            </a:p>
            <a:p>
              <a:r>
                <a:rPr lang="es-CO" sz="2800" dirty="0"/>
                <a:t>y = </a:t>
              </a:r>
              <a:r>
                <a:rPr lang="es-CO" sz="2800" dirty="0">
                  <a:solidFill>
                    <a:srgbClr val="FF0000"/>
                  </a:solidFill>
                </a:rPr>
                <a:t>a</a:t>
              </a:r>
              <a:r>
                <a:rPr lang="es-CO" sz="2800" dirty="0"/>
                <a:t> + </a:t>
              </a:r>
              <a:r>
                <a:rPr lang="es-CO" sz="2800" dirty="0" err="1">
                  <a:solidFill>
                    <a:srgbClr val="FF0000"/>
                  </a:solidFill>
                </a:rPr>
                <a:t>b</a:t>
              </a:r>
              <a:r>
                <a:rPr lang="es-CO" sz="2800" dirty="0" err="1"/>
                <a:t>x</a:t>
              </a:r>
              <a:r>
                <a:rPr lang="es-CO" sz="2800" dirty="0"/>
                <a:t> + </a:t>
              </a:r>
              <a:r>
                <a:rPr lang="es-CO" sz="2800" dirty="0" smtClean="0">
                  <a:solidFill>
                    <a:srgbClr val="FF0000"/>
                  </a:solidFill>
                </a:rPr>
                <a:t>c</a:t>
              </a:r>
              <a:r>
                <a:rPr lang="es-CO" sz="2800" dirty="0" smtClean="0"/>
                <a:t>x</a:t>
              </a:r>
              <a:r>
                <a:rPr lang="es-CO" sz="2800" baseline="30000" dirty="0" smtClean="0"/>
                <a:t>2</a:t>
              </a:r>
            </a:p>
            <a:p>
              <a:endParaRPr lang="es-CO" sz="1200" dirty="0"/>
            </a:p>
            <a:p>
              <a:r>
                <a:rPr lang="es-CO" sz="2800" dirty="0" err="1"/>
                <a:t>Ln</a:t>
              </a:r>
              <a:r>
                <a:rPr lang="es-CO" sz="2800" dirty="0"/>
                <a:t> y = </a:t>
              </a:r>
              <a:r>
                <a:rPr lang="es-CO" sz="2800" dirty="0" smtClean="0">
                  <a:solidFill>
                    <a:srgbClr val="FF0000"/>
                  </a:solidFill>
                </a:rPr>
                <a:t>b</a:t>
              </a:r>
              <a:r>
                <a:rPr lang="es-CO" sz="2800" dirty="0" smtClean="0"/>
                <a:t> </a:t>
              </a:r>
              <a:r>
                <a:rPr lang="es-CO" sz="2800" dirty="0"/>
                <a:t>+ </a:t>
              </a:r>
              <a:r>
                <a:rPr lang="es-CO" sz="2800" dirty="0" err="1" smtClean="0">
                  <a:solidFill>
                    <a:srgbClr val="FF0000"/>
                  </a:solidFill>
                </a:rPr>
                <a:t>a</a:t>
              </a:r>
              <a:r>
                <a:rPr lang="es-CO" sz="2800" dirty="0" err="1" smtClean="0"/>
                <a:t>x</a:t>
              </a:r>
              <a:endParaRPr lang="es-CO" sz="2800" dirty="0" smtClean="0"/>
            </a:p>
            <a:p>
              <a:endParaRPr lang="es-CO" sz="1200" dirty="0"/>
            </a:p>
            <a:p>
              <a:r>
                <a:rPr lang="es-CO" sz="2800" dirty="0" err="1"/>
                <a:t>Ln</a:t>
              </a:r>
              <a:r>
                <a:rPr lang="es-CO" sz="2800" dirty="0"/>
                <a:t> y = </a:t>
              </a:r>
              <a:r>
                <a:rPr lang="es-CO" sz="2800" dirty="0" smtClean="0">
                  <a:solidFill>
                    <a:srgbClr val="FF0000"/>
                  </a:solidFill>
                </a:rPr>
                <a:t>b</a:t>
              </a:r>
              <a:r>
                <a:rPr lang="es-CO" sz="2800" dirty="0" smtClean="0"/>
                <a:t> </a:t>
              </a:r>
              <a:r>
                <a:rPr lang="es-CO" sz="2800" dirty="0"/>
                <a:t>+ </a:t>
              </a:r>
              <a:r>
                <a:rPr lang="es-CO" sz="2800" dirty="0">
                  <a:solidFill>
                    <a:srgbClr val="FF0000"/>
                  </a:solidFill>
                </a:rPr>
                <a:t>a</a:t>
              </a:r>
              <a:r>
                <a:rPr lang="es-CO" sz="2800" dirty="0"/>
                <a:t> </a:t>
              </a:r>
              <a:r>
                <a:rPr lang="es-CO" sz="2800" dirty="0" err="1"/>
                <a:t>Ln</a:t>
              </a:r>
              <a:r>
                <a:rPr lang="es-CO" sz="2800" dirty="0"/>
                <a:t> </a:t>
              </a:r>
              <a:r>
                <a:rPr lang="es-CO" sz="2800" dirty="0" smtClean="0"/>
                <a:t>x</a:t>
              </a:r>
              <a:endParaRPr lang="es-CO" sz="2800" dirty="0"/>
            </a:p>
          </p:txBody>
        </p:sp>
        <p:sp>
          <p:nvSpPr>
            <p:cNvPr id="15" name="Abrir llave 14"/>
            <p:cNvSpPr/>
            <p:nvPr/>
          </p:nvSpPr>
          <p:spPr>
            <a:xfrm>
              <a:off x="6001060" y="3604306"/>
              <a:ext cx="359764" cy="2502916"/>
            </a:xfrm>
            <a:prstGeom prst="leftBrace">
              <a:avLst/>
            </a:prstGeom>
            <a:ln w="381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grpSp>
    </p:spTree>
    <p:extLst>
      <p:ext uri="{BB962C8B-B14F-4D97-AF65-F5344CB8AC3E}">
        <p14:creationId xmlns:p14="http://schemas.microsoft.com/office/powerpoint/2010/main" xmlns="" val="2538108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CO" dirty="0" smtClean="0">
                <a:solidFill>
                  <a:schemeClr val="accent2">
                    <a:lumMod val="50000"/>
                  </a:schemeClr>
                </a:solidFill>
              </a:rPr>
              <a:t>Regresión lineal</a:t>
            </a:r>
            <a:endParaRPr lang="es-CO" dirty="0">
              <a:solidFill>
                <a:schemeClr val="accent2">
                  <a:lumMod val="50000"/>
                </a:schemeClr>
              </a:solidFill>
            </a:endParaRPr>
          </a:p>
        </p:txBody>
      </p:sp>
      <p:grpSp>
        <p:nvGrpSpPr>
          <p:cNvPr id="26" name="25 Grupo"/>
          <p:cNvGrpSpPr/>
          <p:nvPr/>
        </p:nvGrpSpPr>
        <p:grpSpPr>
          <a:xfrm>
            <a:off x="1004933" y="2214694"/>
            <a:ext cx="10426659" cy="4186106"/>
            <a:chOff x="1004933" y="2214694"/>
            <a:chExt cx="10426659" cy="4186106"/>
          </a:xfrm>
        </p:grpSpPr>
        <p:grpSp>
          <p:nvGrpSpPr>
            <p:cNvPr id="25" name="24 Grupo"/>
            <p:cNvGrpSpPr/>
            <p:nvPr/>
          </p:nvGrpSpPr>
          <p:grpSpPr>
            <a:xfrm>
              <a:off x="1004933" y="2214694"/>
              <a:ext cx="5081311" cy="4186106"/>
              <a:chOff x="1004933" y="2214694"/>
              <a:chExt cx="5081311" cy="4186106"/>
            </a:xfrm>
          </p:grpSpPr>
          <p:pic>
            <p:nvPicPr>
              <p:cNvPr id="3" name="Imagen 2"/>
              <p:cNvPicPr>
                <a:picLocks noChangeAspect="1"/>
              </p:cNvPicPr>
              <p:nvPr/>
            </p:nvPicPr>
            <p:blipFill>
              <a:blip r:embed="rId2">
                <a:clrChange>
                  <a:clrFrom>
                    <a:srgbClr val="FFFFFF"/>
                  </a:clrFrom>
                  <a:clrTo>
                    <a:srgbClr val="FFFFFF">
                      <a:alpha val="0"/>
                    </a:srgbClr>
                  </a:clrTo>
                </a:clrChange>
              </a:blip>
              <a:stretch>
                <a:fillRect/>
              </a:stretch>
            </p:blipFill>
            <p:spPr>
              <a:xfrm>
                <a:off x="1004933" y="2214694"/>
                <a:ext cx="5081311" cy="4186106"/>
              </a:xfrm>
              <a:prstGeom prst="rect">
                <a:avLst/>
              </a:prstGeom>
            </p:spPr>
          </p:pic>
          <p:cxnSp>
            <p:nvCxnSpPr>
              <p:cNvPr id="5" name="Conector recto 4"/>
              <p:cNvCxnSpPr/>
              <p:nvPr/>
            </p:nvCxnSpPr>
            <p:spPr>
              <a:xfrm flipV="1">
                <a:off x="1573314" y="2683240"/>
                <a:ext cx="4212236" cy="281815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a:xfrm flipV="1">
                <a:off x="4553241" y="3530183"/>
                <a:ext cx="0" cy="54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flipV="1">
                <a:off x="5414920" y="2970555"/>
                <a:ext cx="0" cy="18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flipV="1">
                <a:off x="5784304" y="2523355"/>
                <a:ext cx="0" cy="18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flipV="1">
                <a:off x="4246554" y="3527685"/>
                <a:ext cx="0" cy="18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flipV="1">
                <a:off x="4353984" y="3470224"/>
                <a:ext cx="0" cy="18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flipV="1">
                <a:off x="3942577" y="3755035"/>
                <a:ext cx="0" cy="144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flipV="1">
                <a:off x="4714841" y="3297699"/>
                <a:ext cx="0" cy="9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flipV="1">
                <a:off x="3296132" y="4231496"/>
                <a:ext cx="0" cy="9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flipV="1">
                <a:off x="2442696" y="4965783"/>
                <a:ext cx="0" cy="9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xmlns="" Requires="a14">
            <p:sp>
              <p:nvSpPr>
                <p:cNvPr id="9" name="CuadroTexto 8"/>
                <p:cNvSpPr txBox="1"/>
                <p:nvPr/>
              </p:nvSpPr>
              <p:spPr>
                <a:xfrm>
                  <a:off x="6916847" y="2305865"/>
                  <a:ext cx="2010230" cy="1138773"/>
                </a:xfrm>
                <a:prstGeom prst="rect">
                  <a:avLst/>
                </a:prstGeom>
                <a:noFill/>
              </p:spPr>
              <p:txBody>
                <a:bodyPr wrap="none" rtlCol="0">
                  <a:spAutoFit/>
                </a:bodyPr>
                <a:lstStyle/>
                <a:p>
                  <a:r>
                    <a:rPr lang="es-CO" sz="2800" dirty="0" smtClean="0"/>
                    <a:t>Datos: </a:t>
                  </a:r>
                  <a:r>
                    <a:rPr lang="es-CO" sz="2800" i="1" dirty="0" smtClean="0">
                      <a:latin typeface="Times New Roman" panose="02020603050405020304" pitchFamily="18" charset="0"/>
                      <a:ea typeface="Cambria Math" panose="02040503050406030204" pitchFamily="18" charset="0"/>
                      <a:cs typeface="Times New Roman" panose="02020603050405020304" pitchFamily="18" charset="0"/>
                    </a:rPr>
                    <a:t>x, y</a:t>
                  </a:r>
                </a:p>
                <a:p>
                  <a:endParaRPr lang="es-CO" sz="1200" dirty="0" smtClean="0"/>
                </a:p>
                <a:p>
                  <a:r>
                    <a:rPr lang="es-CO" sz="2800" dirty="0" smtClean="0"/>
                    <a:t>Modelo: </a:t>
                  </a:r>
                  <a:r>
                    <a:rPr lang="es-CO" sz="2800" i="1" dirty="0" smtClean="0">
                      <a:latin typeface="Times New Roman" panose="02020603050405020304" pitchFamily="18" charset="0"/>
                      <a:cs typeface="Times New Roman" panose="02020603050405020304" pitchFamily="18" charset="0"/>
                    </a:rPr>
                    <a:t>x,</a:t>
                  </a:r>
                  <a:r>
                    <a:rPr lang="es-CO" sz="2800" dirty="0" smtClean="0"/>
                    <a:t> </a:t>
                  </a:r>
                  <a14:m>
                    <m:oMath xmlns:m="http://schemas.openxmlformats.org/officeDocument/2006/math">
                      <m:acc>
                        <m:accPr>
                          <m:chr m:val="̂"/>
                          <m:ctrlPr>
                            <a:rPr lang="es-CO" sz="2800" i="1" smtClean="0">
                              <a:latin typeface="Cambria Math" panose="02040503050406030204" pitchFamily="18" charset="0"/>
                            </a:rPr>
                          </m:ctrlPr>
                        </m:accPr>
                        <m:e>
                          <m:r>
                            <a:rPr lang="es-CO" sz="2800" b="0" i="1" smtClean="0">
                              <a:latin typeface="Cambria Math" panose="02040503050406030204" pitchFamily="18" charset="0"/>
                            </a:rPr>
                            <m:t>𝑦</m:t>
                          </m:r>
                        </m:e>
                      </m:acc>
                    </m:oMath>
                  </a14:m>
                  <a:endParaRPr lang="es-CO" sz="2800" dirty="0"/>
                </a:p>
              </p:txBody>
            </p:sp>
          </mc:Choice>
          <mc:Fallback>
            <p:sp>
              <p:nvSpPr>
                <p:cNvPr id="9" name="CuadroTexto 8"/>
                <p:cNvSpPr txBox="1">
                  <a:spLocks noRot="1" noChangeAspect="1" noMove="1" noResize="1" noEditPoints="1" noAdjustHandles="1" noChangeArrowheads="1" noChangeShapeType="1" noTextEdit="1"/>
                </p:cNvSpPr>
                <p:nvPr/>
              </p:nvSpPr>
              <p:spPr>
                <a:xfrm>
                  <a:off x="6916847" y="2305865"/>
                  <a:ext cx="2010230" cy="1138773"/>
                </a:xfrm>
                <a:prstGeom prst="rect">
                  <a:avLst/>
                </a:prstGeom>
                <a:blipFill rotWithShape="0">
                  <a:blip r:embed="rId3"/>
                  <a:stretch>
                    <a:fillRect l="-6383" t="-5882" b="-13904"/>
                  </a:stretch>
                </a:blipFill>
              </p:spPr>
              <p:txBody>
                <a:bodyPr/>
                <a:lstStyle/>
                <a:p>
                  <a:r>
                    <a:rPr lang="es-CO">
                      <a:noFill/>
                    </a:rPr>
                    <a:t> </a:t>
                  </a:r>
                </a:p>
              </p:txBody>
            </p:sp>
          </mc:Fallback>
        </mc:AlternateContent>
        <mc:AlternateContent xmlns:mc="http://schemas.openxmlformats.org/markup-compatibility/2006">
          <mc:Choice xmlns:a14="http://schemas.microsoft.com/office/drawing/2010/main" xmlns="" Requires="a14">
            <p:sp>
              <p:nvSpPr>
                <p:cNvPr id="24" name="CuadroTexto 23"/>
                <p:cNvSpPr txBox="1"/>
                <p:nvPr/>
              </p:nvSpPr>
              <p:spPr>
                <a:xfrm>
                  <a:off x="6916847" y="4092315"/>
                  <a:ext cx="4514745" cy="1508105"/>
                </a:xfrm>
                <a:prstGeom prst="rect">
                  <a:avLst/>
                </a:prstGeom>
                <a:noFill/>
              </p:spPr>
              <p:txBody>
                <a:bodyPr wrap="square" rtlCol="0">
                  <a:spAutoFit/>
                </a:bodyPr>
                <a:lstStyle/>
                <a:p>
                  <a:r>
                    <a:rPr lang="es-CO" sz="2800" dirty="0" smtClean="0">
                      <a:solidFill>
                        <a:schemeClr val="accent3">
                          <a:lumMod val="75000"/>
                        </a:schemeClr>
                      </a:solidFill>
                    </a:rPr>
                    <a:t>Se busca </a:t>
                  </a:r>
                  <a:r>
                    <a:rPr lang="es-CO" sz="2800" u="sng" dirty="0" smtClean="0">
                      <a:solidFill>
                        <a:schemeClr val="accent3">
                          <a:lumMod val="75000"/>
                        </a:schemeClr>
                      </a:solidFill>
                    </a:rPr>
                    <a:t>minimizar</a:t>
                  </a:r>
                  <a:r>
                    <a:rPr lang="es-CO" sz="2800" dirty="0" smtClean="0">
                      <a:solidFill>
                        <a:schemeClr val="accent3">
                          <a:lumMod val="75000"/>
                        </a:schemeClr>
                      </a:solidFill>
                    </a:rPr>
                    <a:t> la distancia entre </a:t>
                  </a:r>
                  <a:r>
                    <a:rPr lang="es-CO" sz="2800" i="1" dirty="0" smtClean="0">
                      <a:solidFill>
                        <a:schemeClr val="accent3">
                          <a:lumMod val="75000"/>
                        </a:schemeClr>
                      </a:solidFill>
                      <a:latin typeface="Times New Roman" panose="02020603050405020304" pitchFamily="18" charset="0"/>
                      <a:cs typeface="Times New Roman" panose="02020603050405020304" pitchFamily="18" charset="0"/>
                    </a:rPr>
                    <a:t>y</a:t>
                  </a:r>
                  <a:r>
                    <a:rPr lang="es-CO" sz="2800" dirty="0" smtClean="0">
                      <a:solidFill>
                        <a:schemeClr val="accent3">
                          <a:lumMod val="75000"/>
                        </a:schemeClr>
                      </a:solidFill>
                    </a:rPr>
                    <a:t> </a:t>
                  </a:r>
                  <a:r>
                    <a:rPr lang="es-CO" sz="2800" dirty="0" err="1" smtClean="0">
                      <a:solidFill>
                        <a:schemeClr val="accent3">
                          <a:lumMod val="75000"/>
                        </a:schemeClr>
                      </a:solidFill>
                    </a:rPr>
                    <a:t>y</a:t>
                  </a:r>
                  <a:r>
                    <a:rPr lang="es-CO" sz="2800" dirty="0" smtClean="0">
                      <a:solidFill>
                        <a:schemeClr val="accent3">
                          <a:lumMod val="75000"/>
                        </a:schemeClr>
                      </a:solidFill>
                    </a:rPr>
                    <a:t> </a:t>
                  </a:r>
                  <a14:m>
                    <m:oMath xmlns:m="http://schemas.openxmlformats.org/officeDocument/2006/math">
                      <m:acc>
                        <m:accPr>
                          <m:chr m:val="̂"/>
                          <m:ctrlPr>
                            <a:rPr lang="es-CO" sz="2800" i="1" smtClean="0">
                              <a:solidFill>
                                <a:schemeClr val="accent3">
                                  <a:lumMod val="75000"/>
                                </a:schemeClr>
                              </a:solidFill>
                              <a:latin typeface="Cambria Math" panose="02040503050406030204" pitchFamily="18" charset="0"/>
                            </a:rPr>
                          </m:ctrlPr>
                        </m:accPr>
                        <m:e>
                          <m:r>
                            <a:rPr lang="es-CO" sz="2800" b="0" i="1" smtClean="0">
                              <a:solidFill>
                                <a:schemeClr val="accent3">
                                  <a:lumMod val="75000"/>
                                </a:schemeClr>
                              </a:solidFill>
                              <a:latin typeface="Cambria Math" panose="02040503050406030204" pitchFamily="18" charset="0"/>
                            </a:rPr>
                            <m:t>𝑦</m:t>
                          </m:r>
                        </m:e>
                      </m:acc>
                    </m:oMath>
                  </a14:m>
                  <a:endParaRPr lang="es-CO" sz="2800" dirty="0" smtClean="0">
                    <a:solidFill>
                      <a:schemeClr val="accent3">
                        <a:lumMod val="75000"/>
                      </a:schemeClr>
                    </a:solidFill>
                  </a:endParaRPr>
                </a:p>
                <a:p>
                  <a:endParaRPr lang="es-CO" sz="1200" dirty="0" smtClean="0"/>
                </a:p>
                <a:p>
                  <a:r>
                    <a:rPr lang="es-CO" sz="2400" dirty="0" smtClean="0"/>
                    <a:t>(para todos los puntos)</a:t>
                  </a:r>
                  <a:endParaRPr lang="es-CO" sz="2400" dirty="0"/>
                </a:p>
              </p:txBody>
            </p:sp>
          </mc:Choice>
          <mc:Fallback>
            <p:sp>
              <p:nvSpPr>
                <p:cNvPr id="24" name="CuadroTexto 23"/>
                <p:cNvSpPr txBox="1">
                  <a:spLocks noRot="1" noChangeAspect="1" noMove="1" noResize="1" noEditPoints="1" noAdjustHandles="1" noChangeArrowheads="1" noChangeShapeType="1" noTextEdit="1"/>
                </p:cNvSpPr>
                <p:nvPr/>
              </p:nvSpPr>
              <p:spPr>
                <a:xfrm>
                  <a:off x="6916847" y="4092315"/>
                  <a:ext cx="4514745" cy="1508105"/>
                </a:xfrm>
                <a:prstGeom prst="rect">
                  <a:avLst/>
                </a:prstGeom>
                <a:blipFill rotWithShape="0">
                  <a:blip r:embed="rId4"/>
                  <a:stretch>
                    <a:fillRect l="-2838" t="-4032" b="-8065"/>
                  </a:stretch>
                </a:blipFill>
              </p:spPr>
              <p:txBody>
                <a:bodyPr/>
                <a:lstStyle/>
                <a:p>
                  <a:r>
                    <a:rPr lang="es-CO">
                      <a:noFill/>
                    </a:rPr>
                    <a:t> </a:t>
                  </a:r>
                </a:p>
              </p:txBody>
            </p:sp>
          </mc:Fallback>
        </mc:AlternateContent>
      </p:grpSp>
    </p:spTree>
    <p:extLst>
      <p:ext uri="{BB962C8B-B14F-4D97-AF65-F5344CB8AC3E}">
        <p14:creationId xmlns:p14="http://schemas.microsoft.com/office/powerpoint/2010/main" xmlns="" val="1173951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CO" dirty="0" smtClean="0">
                <a:solidFill>
                  <a:schemeClr val="accent2">
                    <a:lumMod val="50000"/>
                  </a:schemeClr>
                </a:solidFill>
              </a:rPr>
              <a:t>Regresión lineal</a:t>
            </a:r>
            <a:endParaRPr lang="es-CO" dirty="0">
              <a:solidFill>
                <a:schemeClr val="accent2">
                  <a:lumMod val="50000"/>
                </a:schemeClr>
              </a:solidFill>
            </a:endParaRPr>
          </a:p>
        </p:txBody>
      </p:sp>
      <p:grpSp>
        <p:nvGrpSpPr>
          <p:cNvPr id="11" name="10 Grupo"/>
          <p:cNvGrpSpPr/>
          <p:nvPr/>
        </p:nvGrpSpPr>
        <p:grpSpPr>
          <a:xfrm>
            <a:off x="1097280" y="2214694"/>
            <a:ext cx="9524174" cy="3755696"/>
            <a:chOff x="1097280" y="2214694"/>
            <a:chExt cx="9524174" cy="3755696"/>
          </a:xfrm>
        </p:grpSpPr>
        <p:sp>
          <p:nvSpPr>
            <p:cNvPr id="2" name="CuadroTexto 1"/>
            <p:cNvSpPr txBox="1"/>
            <p:nvPr/>
          </p:nvSpPr>
          <p:spPr>
            <a:xfrm>
              <a:off x="1097280" y="2219789"/>
              <a:ext cx="4051109" cy="461665"/>
            </a:xfrm>
            <a:prstGeom prst="rect">
              <a:avLst/>
            </a:prstGeom>
            <a:noFill/>
          </p:spPr>
          <p:txBody>
            <a:bodyPr wrap="none" rtlCol="0">
              <a:spAutoFit/>
            </a:bodyPr>
            <a:lstStyle/>
            <a:p>
              <a:r>
                <a:rPr lang="es-CO" sz="2400" dirty="0" smtClean="0">
                  <a:solidFill>
                    <a:schemeClr val="accent2">
                      <a:lumMod val="75000"/>
                    </a:schemeClr>
                  </a:solidFill>
                </a:rPr>
                <a:t>Si el modelo fuese de la forma:</a:t>
              </a:r>
              <a:endParaRPr lang="es-CO" sz="2400" dirty="0">
                <a:solidFill>
                  <a:schemeClr val="accent2">
                    <a:lumMod val="75000"/>
                  </a:schemeClr>
                </a:solidFill>
              </a:endParaRPr>
            </a:p>
          </p:txBody>
        </p:sp>
        <mc:AlternateContent xmlns:mc="http://schemas.openxmlformats.org/markup-compatibility/2006">
          <mc:Choice xmlns:a14="http://schemas.microsoft.com/office/drawing/2010/main" xmlns="" Requires="a14">
            <p:sp>
              <p:nvSpPr>
                <p:cNvPr id="4" name="CuadroTexto 3"/>
                <p:cNvSpPr txBox="1"/>
                <p:nvPr/>
              </p:nvSpPr>
              <p:spPr>
                <a:xfrm>
                  <a:off x="5760720" y="2214694"/>
                  <a:ext cx="256032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CO" sz="2800" i="1" smtClean="0">
                                <a:latin typeface="Cambria Math" panose="02040503050406030204" pitchFamily="18" charset="0"/>
                              </a:rPr>
                            </m:ctrlPr>
                          </m:accPr>
                          <m:e>
                            <m:r>
                              <a:rPr lang="es-CO" sz="2800" b="0" i="1" smtClean="0">
                                <a:latin typeface="Cambria Math" panose="02040503050406030204" pitchFamily="18" charset="0"/>
                              </a:rPr>
                              <m:t>𝑦</m:t>
                            </m:r>
                          </m:e>
                        </m:acc>
                        <m:r>
                          <a:rPr lang="es-CO" sz="2800" b="0" i="0" smtClean="0">
                            <a:latin typeface="Cambria Math" panose="02040503050406030204" pitchFamily="18" charset="0"/>
                          </a:rPr>
                          <m:t>= </m:t>
                        </m:r>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𝑎</m:t>
                            </m:r>
                          </m:e>
                          <m:sub>
                            <m:r>
                              <a:rPr lang="es-CO" sz="2800" b="0" i="1" smtClean="0">
                                <a:latin typeface="Cambria Math" panose="02040503050406030204" pitchFamily="18" charset="0"/>
                              </a:rPr>
                              <m:t>1</m:t>
                            </m:r>
                          </m:sub>
                        </m:sSub>
                        <m:r>
                          <a:rPr lang="es-CO" sz="2800" b="0" i="1" smtClean="0">
                            <a:latin typeface="Cambria Math" panose="02040503050406030204" pitchFamily="18" charset="0"/>
                          </a:rPr>
                          <m:t>𝑥</m:t>
                        </m:r>
                        <m:r>
                          <a:rPr lang="es-CO" sz="2800" b="0" i="1" smtClean="0">
                            <a:latin typeface="Cambria Math" panose="02040503050406030204" pitchFamily="18" charset="0"/>
                          </a:rPr>
                          <m:t>+ </m:t>
                        </m:r>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𝑎</m:t>
                            </m:r>
                          </m:e>
                          <m:sub>
                            <m:r>
                              <a:rPr lang="es-CO" sz="2800" b="0" i="1" smtClean="0">
                                <a:latin typeface="Cambria Math" panose="02040503050406030204" pitchFamily="18" charset="0"/>
                              </a:rPr>
                              <m:t>0</m:t>
                            </m:r>
                          </m:sub>
                        </m:sSub>
                      </m:oMath>
                    </m:oMathPara>
                  </a14:m>
                  <a:endParaRPr lang="es-CO" sz="2800" dirty="0"/>
                </a:p>
              </p:txBody>
            </p:sp>
          </mc:Choice>
          <mc:Fallback>
            <p:sp>
              <p:nvSpPr>
                <p:cNvPr id="4" name="CuadroTexto 3"/>
                <p:cNvSpPr txBox="1">
                  <a:spLocks noRot="1" noChangeAspect="1" noMove="1" noResize="1" noEditPoints="1" noAdjustHandles="1" noChangeArrowheads="1" noChangeShapeType="1" noTextEdit="1"/>
                </p:cNvSpPr>
                <p:nvPr/>
              </p:nvSpPr>
              <p:spPr>
                <a:xfrm>
                  <a:off x="5760720" y="2214694"/>
                  <a:ext cx="2560320" cy="523220"/>
                </a:xfrm>
                <a:prstGeom prst="rect">
                  <a:avLst/>
                </a:prstGeom>
                <a:blipFill rotWithShape="0">
                  <a:blip r:embed="rId2"/>
                  <a:stretch>
                    <a:fillRect/>
                  </a:stretch>
                </a:blipFill>
              </p:spPr>
              <p:txBody>
                <a:bodyPr/>
                <a:lstStyle/>
                <a:p>
                  <a:r>
                    <a:rPr lang="es-CO">
                      <a:noFill/>
                    </a:rPr>
                    <a:t> </a:t>
                  </a:r>
                </a:p>
              </p:txBody>
            </p:sp>
          </mc:Fallback>
        </mc:AlternateContent>
        <p:sp>
          <p:nvSpPr>
            <p:cNvPr id="25" name="CuadroTexto 24"/>
            <p:cNvSpPr txBox="1"/>
            <p:nvPr/>
          </p:nvSpPr>
          <p:spPr>
            <a:xfrm>
              <a:off x="3422980" y="3351156"/>
              <a:ext cx="1725409" cy="461665"/>
            </a:xfrm>
            <a:prstGeom prst="rect">
              <a:avLst/>
            </a:prstGeom>
            <a:noFill/>
          </p:spPr>
          <p:txBody>
            <a:bodyPr wrap="none" rtlCol="0">
              <a:spAutoFit/>
            </a:bodyPr>
            <a:lstStyle/>
            <a:p>
              <a:r>
                <a:rPr lang="es-CO" sz="2400" dirty="0" smtClean="0">
                  <a:solidFill>
                    <a:schemeClr val="accent2">
                      <a:lumMod val="75000"/>
                    </a:schemeClr>
                  </a:solidFill>
                </a:rPr>
                <a:t>El problema:</a:t>
              </a:r>
              <a:endParaRPr lang="es-CO" sz="2400" dirty="0">
                <a:solidFill>
                  <a:schemeClr val="accent2">
                    <a:lumMod val="75000"/>
                  </a:schemeClr>
                </a:solidFill>
              </a:endParaRPr>
            </a:p>
          </p:txBody>
        </p:sp>
        <mc:AlternateContent xmlns:mc="http://schemas.openxmlformats.org/markup-compatibility/2006">
          <mc:Choice xmlns:a14="http://schemas.microsoft.com/office/drawing/2010/main" xmlns="" Requires="a14">
            <p:sp>
              <p:nvSpPr>
                <p:cNvPr id="26" name="CuadroTexto 25"/>
                <p:cNvSpPr txBox="1"/>
                <p:nvPr/>
              </p:nvSpPr>
              <p:spPr>
                <a:xfrm>
                  <a:off x="5623560" y="3112564"/>
                  <a:ext cx="3429000" cy="9388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lang="es-CO" sz="2800" b="0" i="1" smtClean="0">
                                <a:latin typeface="Cambria Math" panose="02040503050406030204" pitchFamily="18" charset="0"/>
                              </a:rPr>
                            </m:ctrlPr>
                          </m:funcPr>
                          <m:fName>
                            <m:r>
                              <m:rPr>
                                <m:sty m:val="p"/>
                              </m:rPr>
                              <a:rPr lang="es-CO" sz="2800" b="0" i="0" smtClean="0">
                                <a:latin typeface="Cambria Math" panose="02040503050406030204" pitchFamily="18" charset="0"/>
                              </a:rPr>
                              <m:t>min</m:t>
                            </m:r>
                          </m:fName>
                          <m:e>
                            <m:nary>
                              <m:naryPr>
                                <m:chr m:val="∑"/>
                                <m:limLoc m:val="subSup"/>
                                <m:ctrlPr>
                                  <a:rPr lang="es-CO" sz="2800" b="0" i="1" smtClean="0">
                                    <a:latin typeface="Cambria Math" panose="02040503050406030204" pitchFamily="18" charset="0"/>
                                  </a:rPr>
                                </m:ctrlPr>
                              </m:naryPr>
                              <m:sub>
                                <m:r>
                                  <m:rPr>
                                    <m:brk m:alnAt="25"/>
                                  </m:rPr>
                                  <a:rPr lang="es-CO" sz="2800" b="0" i="1" smtClean="0">
                                    <a:latin typeface="Cambria Math" panose="02040503050406030204" pitchFamily="18" charset="0"/>
                                  </a:rPr>
                                  <m:t>𝑖</m:t>
                                </m:r>
                                <m: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d>
                                  <m:dPr>
                                    <m:begChr m:val="|"/>
                                    <m:endChr m:val="|"/>
                                    <m:ctrlPr>
                                      <a:rPr lang="es-CO" sz="2800" b="0" i="1" smtClean="0">
                                        <a:latin typeface="Cambria Math" panose="02040503050406030204" pitchFamily="18" charset="0"/>
                                      </a:rPr>
                                    </m:ctrlPr>
                                  </m:dPr>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𝑦</m:t>
                                        </m:r>
                                      </m:e>
                                      <m:sub>
                                        <m:r>
                                          <a:rPr lang="es-CO" sz="2800" b="0" i="1" smtClean="0">
                                            <a:latin typeface="Cambria Math" panose="02040503050406030204" pitchFamily="18" charset="0"/>
                                          </a:rPr>
                                          <m:t>𝑖</m:t>
                                        </m:r>
                                      </m:sub>
                                    </m:sSub>
                                    <m:r>
                                      <a:rPr lang="es-CO" sz="2800" b="0" i="1" smtClean="0">
                                        <a:latin typeface="Cambria Math" panose="02040503050406030204" pitchFamily="18" charset="0"/>
                                      </a:rPr>
                                      <m:t>−</m:t>
                                    </m:r>
                                    <m:acc>
                                      <m:accPr>
                                        <m:chr m:val="̂"/>
                                        <m:ctrlPr>
                                          <a:rPr lang="es-CO" sz="2800" b="0" i="1" smtClean="0">
                                            <a:latin typeface="Cambria Math" panose="02040503050406030204" pitchFamily="18" charset="0"/>
                                          </a:rPr>
                                        </m:ctrlPr>
                                      </m:accPr>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𝑦</m:t>
                                            </m:r>
                                          </m:e>
                                          <m:sub>
                                            <m:r>
                                              <a:rPr lang="es-CO" sz="2800" b="0" i="1" smtClean="0">
                                                <a:latin typeface="Cambria Math" panose="02040503050406030204" pitchFamily="18" charset="0"/>
                                              </a:rPr>
                                              <m:t>𝑖</m:t>
                                            </m:r>
                                          </m:sub>
                                        </m:sSub>
                                      </m:e>
                                    </m:acc>
                                  </m:e>
                                </m:d>
                              </m:e>
                            </m:nary>
                          </m:e>
                        </m:func>
                      </m:oMath>
                    </m:oMathPara>
                  </a14:m>
                  <a:endParaRPr lang="es-CO" sz="2800" dirty="0"/>
                </a:p>
              </p:txBody>
            </p:sp>
          </mc:Choice>
          <mc:Fallback>
            <p:sp>
              <p:nvSpPr>
                <p:cNvPr id="26" name="CuadroTexto 25"/>
                <p:cNvSpPr txBox="1">
                  <a:spLocks noRot="1" noChangeAspect="1" noMove="1" noResize="1" noEditPoints="1" noAdjustHandles="1" noChangeArrowheads="1" noChangeShapeType="1" noTextEdit="1"/>
                </p:cNvSpPr>
                <p:nvPr/>
              </p:nvSpPr>
              <p:spPr>
                <a:xfrm>
                  <a:off x="5623560" y="3112564"/>
                  <a:ext cx="3429000" cy="938847"/>
                </a:xfrm>
                <a:prstGeom prst="rect">
                  <a:avLst/>
                </a:prstGeom>
                <a:blipFill rotWithShape="0">
                  <a:blip r:embed="rId3"/>
                  <a:stretch>
                    <a:fillRect/>
                  </a:stretch>
                </a:blipFill>
              </p:spPr>
              <p:txBody>
                <a:bodyPr/>
                <a:lstStyle/>
                <a:p>
                  <a:r>
                    <a:rPr lang="es-CO">
                      <a:noFill/>
                    </a:rPr>
                    <a:t> </a:t>
                  </a:r>
                </a:p>
              </p:txBody>
            </p:sp>
          </mc:Fallback>
        </mc:AlternateContent>
        <p:sp>
          <p:nvSpPr>
            <p:cNvPr id="27" name="CuadroTexto 26"/>
            <p:cNvSpPr txBox="1"/>
            <p:nvPr/>
          </p:nvSpPr>
          <p:spPr>
            <a:xfrm>
              <a:off x="3021140" y="4664651"/>
              <a:ext cx="2127249" cy="461665"/>
            </a:xfrm>
            <a:prstGeom prst="rect">
              <a:avLst/>
            </a:prstGeom>
            <a:noFill/>
          </p:spPr>
          <p:txBody>
            <a:bodyPr wrap="none" rtlCol="0">
              <a:spAutoFit/>
            </a:bodyPr>
            <a:lstStyle/>
            <a:p>
              <a:r>
                <a:rPr lang="es-CO" sz="2400" dirty="0" smtClean="0">
                  <a:solidFill>
                    <a:schemeClr val="accent2">
                      <a:lumMod val="75000"/>
                    </a:schemeClr>
                  </a:solidFill>
                </a:rPr>
                <a:t>Se convierte en:</a:t>
              </a:r>
              <a:endParaRPr lang="es-CO" sz="2400" dirty="0">
                <a:solidFill>
                  <a:schemeClr val="accent2">
                    <a:lumMod val="75000"/>
                  </a:schemeClr>
                </a:solidFill>
              </a:endParaRPr>
            </a:p>
          </p:txBody>
        </p:sp>
        <mc:AlternateContent xmlns:mc="http://schemas.openxmlformats.org/markup-compatibility/2006">
          <mc:Choice xmlns:a14="http://schemas.microsoft.com/office/drawing/2010/main" xmlns="" Requires="a14">
            <p:sp>
              <p:nvSpPr>
                <p:cNvPr id="28" name="CuadroTexto 27"/>
                <p:cNvSpPr txBox="1"/>
                <p:nvPr/>
              </p:nvSpPr>
              <p:spPr>
                <a:xfrm>
                  <a:off x="5623560" y="4426061"/>
                  <a:ext cx="4907280" cy="9388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lang="es-CO" sz="2800" b="0" i="1" smtClean="0">
                                <a:latin typeface="Cambria Math" panose="02040503050406030204" pitchFamily="18" charset="0"/>
                              </a:rPr>
                            </m:ctrlPr>
                          </m:funcPr>
                          <m:fName>
                            <m:r>
                              <m:rPr>
                                <m:sty m:val="p"/>
                              </m:rPr>
                              <a:rPr lang="es-CO" sz="2800" b="0" i="0" smtClean="0">
                                <a:latin typeface="Cambria Math" panose="02040503050406030204" pitchFamily="18" charset="0"/>
                              </a:rPr>
                              <m:t>min</m:t>
                            </m:r>
                          </m:fName>
                          <m:e>
                            <m:nary>
                              <m:naryPr>
                                <m:chr m:val="∑"/>
                                <m:limLoc m:val="subSup"/>
                                <m:ctrlPr>
                                  <a:rPr lang="es-CO" sz="2800" b="0" i="1" smtClean="0">
                                    <a:latin typeface="Cambria Math" panose="02040503050406030204" pitchFamily="18" charset="0"/>
                                  </a:rPr>
                                </m:ctrlPr>
                              </m:naryPr>
                              <m:sub>
                                <m:r>
                                  <m:rPr>
                                    <m:brk m:alnAt="25"/>
                                  </m:rPr>
                                  <a:rPr lang="es-CO" sz="2800" b="0" i="1" smtClean="0">
                                    <a:latin typeface="Cambria Math" panose="02040503050406030204" pitchFamily="18" charset="0"/>
                                  </a:rPr>
                                  <m:t>𝑖</m:t>
                                </m:r>
                                <m: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d>
                                  <m:dPr>
                                    <m:begChr m:val="|"/>
                                    <m:endChr m:val="|"/>
                                    <m:ctrlPr>
                                      <a:rPr lang="es-CO" sz="2800" b="0" i="1" smtClean="0">
                                        <a:latin typeface="Cambria Math" panose="02040503050406030204" pitchFamily="18" charset="0"/>
                                      </a:rPr>
                                    </m:ctrlPr>
                                  </m:dPr>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𝑦</m:t>
                                        </m:r>
                                      </m:e>
                                      <m:sub>
                                        <m:r>
                                          <a:rPr lang="es-CO" sz="2800" b="0" i="1" smtClean="0">
                                            <a:latin typeface="Cambria Math" panose="02040503050406030204" pitchFamily="18" charset="0"/>
                                          </a:rPr>
                                          <m:t>𝑖</m:t>
                                        </m:r>
                                      </m:sub>
                                    </m:sSub>
                                    <m:r>
                                      <a:rPr lang="es-CO" sz="2800" b="0" i="1" smtClean="0">
                                        <a:latin typeface="Cambria Math" panose="02040503050406030204" pitchFamily="18" charset="0"/>
                                      </a:rPr>
                                      <m:t>−(</m:t>
                                    </m:r>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𝑎</m:t>
                                        </m:r>
                                      </m:e>
                                      <m:sub>
                                        <m:r>
                                          <a:rPr lang="es-CO" sz="2800" b="0" i="1" smtClean="0">
                                            <a:latin typeface="Cambria Math" panose="02040503050406030204" pitchFamily="18" charset="0"/>
                                          </a:rPr>
                                          <m:t>1</m:t>
                                        </m:r>
                                      </m:sub>
                                    </m:sSub>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𝑥</m:t>
                                        </m:r>
                                      </m:e>
                                      <m:sub>
                                        <m:r>
                                          <a:rPr lang="es-CO" sz="2800" b="0" i="1" smtClean="0">
                                            <a:latin typeface="Cambria Math" panose="02040503050406030204" pitchFamily="18" charset="0"/>
                                          </a:rPr>
                                          <m:t>𝑖</m:t>
                                        </m:r>
                                      </m:sub>
                                    </m:sSub>
                                    <m:r>
                                      <a:rPr lang="es-CO" sz="2800" b="0" i="1" smtClean="0">
                                        <a:latin typeface="Cambria Math" panose="02040503050406030204" pitchFamily="18" charset="0"/>
                                      </a:rPr>
                                      <m:t>+</m:t>
                                    </m:r>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𝑎</m:t>
                                        </m:r>
                                      </m:e>
                                      <m:sub>
                                        <m:r>
                                          <a:rPr lang="es-CO" sz="2800" b="0" i="1" smtClean="0">
                                            <a:latin typeface="Cambria Math" panose="02040503050406030204" pitchFamily="18" charset="0"/>
                                          </a:rPr>
                                          <m:t>0</m:t>
                                        </m:r>
                                      </m:sub>
                                    </m:sSub>
                                    <m:r>
                                      <a:rPr lang="es-CO" sz="2800" b="0" i="1" smtClean="0">
                                        <a:latin typeface="Cambria Math" panose="02040503050406030204" pitchFamily="18" charset="0"/>
                                      </a:rPr>
                                      <m:t>)</m:t>
                                    </m:r>
                                  </m:e>
                                </m:d>
                              </m:e>
                            </m:nary>
                          </m:e>
                        </m:func>
                      </m:oMath>
                    </m:oMathPara>
                  </a14:m>
                  <a:endParaRPr lang="es-CO" sz="2800" dirty="0"/>
                </a:p>
              </p:txBody>
            </p:sp>
          </mc:Choice>
          <mc:Fallback>
            <p:sp>
              <p:nvSpPr>
                <p:cNvPr id="28" name="CuadroTexto 27"/>
                <p:cNvSpPr txBox="1">
                  <a:spLocks noRot="1" noChangeAspect="1" noMove="1" noResize="1" noEditPoints="1" noAdjustHandles="1" noChangeArrowheads="1" noChangeShapeType="1" noTextEdit="1"/>
                </p:cNvSpPr>
                <p:nvPr/>
              </p:nvSpPr>
              <p:spPr>
                <a:xfrm>
                  <a:off x="5623560" y="4426061"/>
                  <a:ext cx="4907280" cy="938847"/>
                </a:xfrm>
                <a:prstGeom prst="rect">
                  <a:avLst/>
                </a:prstGeom>
                <a:blipFill rotWithShape="0">
                  <a:blip r:embed="rId4"/>
                  <a:stretch>
                    <a:fillRect/>
                  </a:stretch>
                </a:blipFill>
              </p:spPr>
              <p:txBody>
                <a:bodyPr/>
                <a:lstStyle/>
                <a:p>
                  <a:r>
                    <a:rPr lang="es-CO">
                      <a:noFill/>
                    </a:rPr>
                    <a:t> </a:t>
                  </a:r>
                </a:p>
              </p:txBody>
            </p:sp>
          </mc:Fallback>
        </mc:AlternateContent>
        <p:sp>
          <p:nvSpPr>
            <p:cNvPr id="6" name="CuadroTexto 5"/>
            <p:cNvSpPr txBox="1"/>
            <p:nvPr/>
          </p:nvSpPr>
          <p:spPr>
            <a:xfrm>
              <a:off x="5532945" y="5508725"/>
              <a:ext cx="5088509" cy="461665"/>
            </a:xfrm>
            <a:prstGeom prst="rect">
              <a:avLst/>
            </a:prstGeom>
            <a:solidFill>
              <a:schemeClr val="accent2"/>
            </a:solidFill>
            <a:effectLst/>
          </p:spPr>
          <p:txBody>
            <a:bodyPr wrap="none" rtlCol="0">
              <a:spAutoFit/>
            </a:bodyPr>
            <a:lstStyle/>
            <a:p>
              <a:r>
                <a:rPr lang="es-CO" sz="2400" dirty="0" smtClean="0">
                  <a:solidFill>
                    <a:schemeClr val="bg1"/>
                  </a:solidFill>
                </a:rPr>
                <a:t>Que no es derivable en todos los puntos</a:t>
              </a:r>
              <a:endParaRPr lang="es-CO" sz="2400" dirty="0">
                <a:solidFill>
                  <a:schemeClr val="bg1"/>
                </a:solidFill>
              </a:endParaRPr>
            </a:p>
          </p:txBody>
        </p:sp>
      </p:grpSp>
    </p:spTree>
    <p:extLst>
      <p:ext uri="{BB962C8B-B14F-4D97-AF65-F5344CB8AC3E}">
        <p14:creationId xmlns:p14="http://schemas.microsoft.com/office/powerpoint/2010/main" xmlns="" val="3071701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CO" dirty="0" smtClean="0">
                <a:solidFill>
                  <a:schemeClr val="accent2">
                    <a:lumMod val="50000"/>
                  </a:schemeClr>
                </a:solidFill>
              </a:rPr>
              <a:t>Mínimos cuadrados lineales</a:t>
            </a:r>
            <a:endParaRPr lang="es-CO" dirty="0">
              <a:solidFill>
                <a:schemeClr val="accent2">
                  <a:lumMod val="50000"/>
                </a:schemeClr>
              </a:solidFill>
            </a:endParaRPr>
          </a:p>
        </p:txBody>
      </p:sp>
      <p:grpSp>
        <p:nvGrpSpPr>
          <p:cNvPr id="7" name="6 Grupo"/>
          <p:cNvGrpSpPr/>
          <p:nvPr/>
        </p:nvGrpSpPr>
        <p:grpSpPr>
          <a:xfrm>
            <a:off x="1045643" y="2414381"/>
            <a:ext cx="10100714" cy="3098136"/>
            <a:chOff x="1045643" y="2414381"/>
            <a:chExt cx="10100714" cy="3098136"/>
          </a:xfrm>
        </p:grpSpPr>
        <mc:AlternateContent xmlns:mc="http://schemas.openxmlformats.org/markup-compatibility/2006">
          <mc:Choice xmlns:a14="http://schemas.microsoft.com/office/drawing/2010/main" xmlns="" Requires="a14">
            <p:sp>
              <p:nvSpPr>
                <p:cNvPr id="28" name="CuadroTexto 27"/>
                <p:cNvSpPr txBox="1"/>
                <p:nvPr/>
              </p:nvSpPr>
              <p:spPr>
                <a:xfrm>
                  <a:off x="3307080" y="2414381"/>
                  <a:ext cx="5577840" cy="9388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CO" sz="2800" b="0" i="0" smtClean="0">
                            <a:latin typeface="Cambria Math" panose="02040503050406030204" pitchFamily="18" charset="0"/>
                          </a:rPr>
                          <m:t> </m:t>
                        </m:r>
                        <m:func>
                          <m:funcPr>
                            <m:ctrlPr>
                              <a:rPr lang="es-CO" sz="2800" b="0" i="1" smtClean="0">
                                <a:latin typeface="Cambria Math" panose="02040503050406030204" pitchFamily="18" charset="0"/>
                              </a:rPr>
                            </m:ctrlPr>
                          </m:funcPr>
                          <m:fName>
                            <m:r>
                              <m:rPr>
                                <m:sty m:val="p"/>
                              </m:rPr>
                              <a:rPr lang="es-CO" sz="2800" b="0" i="0" smtClean="0">
                                <a:latin typeface="Cambria Math" panose="02040503050406030204" pitchFamily="18" charset="0"/>
                              </a:rPr>
                              <m:t>E</m:t>
                            </m:r>
                            <m:r>
                              <a:rPr lang="es-CO" sz="2800" b="0" i="0" smtClean="0">
                                <a:latin typeface="Cambria Math" panose="02040503050406030204" pitchFamily="18" charset="0"/>
                              </a:rPr>
                              <m:t>=</m:t>
                            </m:r>
                            <m:r>
                              <m:rPr>
                                <m:sty m:val="p"/>
                              </m:rPr>
                              <a:rPr lang="es-CO" sz="2800" b="0" i="0" smtClean="0">
                                <a:latin typeface="Cambria Math" panose="02040503050406030204" pitchFamily="18" charset="0"/>
                              </a:rPr>
                              <m:t>min</m:t>
                            </m:r>
                          </m:fName>
                          <m:e>
                            <m:nary>
                              <m:naryPr>
                                <m:chr m:val="∑"/>
                                <m:limLoc m:val="subSup"/>
                                <m:ctrlPr>
                                  <a:rPr lang="es-CO" sz="2800" b="0" i="1" smtClean="0">
                                    <a:latin typeface="Cambria Math" panose="02040503050406030204" pitchFamily="18" charset="0"/>
                                  </a:rPr>
                                </m:ctrlPr>
                              </m:naryPr>
                              <m:sub>
                                <m:r>
                                  <m:rPr>
                                    <m:brk m:alnAt="25"/>
                                  </m:rPr>
                                  <a:rPr lang="es-CO" sz="2800" b="0" i="1" smtClean="0">
                                    <a:latin typeface="Cambria Math" panose="02040503050406030204" pitchFamily="18" charset="0"/>
                                  </a:rPr>
                                  <m:t>𝑖</m:t>
                                </m:r>
                                <m: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sSup>
                                  <m:sSupPr>
                                    <m:ctrlPr>
                                      <a:rPr lang="es-CO" sz="2800" b="0" i="1" smtClean="0">
                                        <a:latin typeface="Cambria Math" panose="02040503050406030204" pitchFamily="18" charset="0"/>
                                      </a:rPr>
                                    </m:ctrlPr>
                                  </m:sSupPr>
                                  <m:e>
                                    <m:d>
                                      <m:dPr>
                                        <m:begChr m:val="["/>
                                        <m:endChr m:val="]"/>
                                        <m:ctrlPr>
                                          <a:rPr lang="es-CO" sz="2800" b="0" i="1" smtClean="0">
                                            <a:latin typeface="Cambria Math" panose="02040503050406030204" pitchFamily="18" charset="0"/>
                                          </a:rPr>
                                        </m:ctrlPr>
                                      </m:dPr>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𝑦</m:t>
                                            </m:r>
                                          </m:e>
                                          <m:sub>
                                            <m:r>
                                              <a:rPr lang="es-CO" sz="2800" b="0" i="1" smtClean="0">
                                                <a:latin typeface="Cambria Math" panose="02040503050406030204" pitchFamily="18" charset="0"/>
                                              </a:rPr>
                                              <m:t>𝑖</m:t>
                                            </m:r>
                                          </m:sub>
                                        </m:sSub>
                                        <m:r>
                                          <a:rPr lang="es-CO" sz="2800" b="0" i="1" smtClean="0">
                                            <a:latin typeface="Cambria Math" panose="02040503050406030204" pitchFamily="18" charset="0"/>
                                          </a:rPr>
                                          <m:t>−</m:t>
                                        </m:r>
                                        <m:d>
                                          <m:dPr>
                                            <m:ctrlPr>
                                              <a:rPr lang="es-CO" sz="2800" b="0" i="1" smtClean="0">
                                                <a:latin typeface="Cambria Math" panose="02040503050406030204" pitchFamily="18" charset="0"/>
                                              </a:rPr>
                                            </m:ctrlPr>
                                          </m:dPr>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𝑎</m:t>
                                                </m:r>
                                              </m:e>
                                              <m:sub>
                                                <m:r>
                                                  <a:rPr lang="es-CO" sz="2800" b="0" i="1" smtClean="0">
                                                    <a:latin typeface="Cambria Math" panose="02040503050406030204" pitchFamily="18" charset="0"/>
                                                  </a:rPr>
                                                  <m:t>1</m:t>
                                                </m:r>
                                              </m:sub>
                                            </m:sSub>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𝑥</m:t>
                                                </m:r>
                                              </m:e>
                                              <m:sub>
                                                <m:r>
                                                  <a:rPr lang="es-CO" sz="2800" b="0" i="1" smtClean="0">
                                                    <a:latin typeface="Cambria Math" panose="02040503050406030204" pitchFamily="18" charset="0"/>
                                                  </a:rPr>
                                                  <m:t>𝑖</m:t>
                                                </m:r>
                                              </m:sub>
                                            </m:sSub>
                                            <m:r>
                                              <a:rPr lang="es-CO" sz="2800" b="0" i="1" smtClean="0">
                                                <a:latin typeface="Cambria Math" panose="02040503050406030204" pitchFamily="18" charset="0"/>
                                              </a:rPr>
                                              <m:t>+</m:t>
                                            </m:r>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𝑎</m:t>
                                                </m:r>
                                              </m:e>
                                              <m:sub>
                                                <m:r>
                                                  <a:rPr lang="es-CO" sz="2800" b="0" i="1" smtClean="0">
                                                    <a:latin typeface="Cambria Math" panose="02040503050406030204" pitchFamily="18" charset="0"/>
                                                  </a:rPr>
                                                  <m:t>0</m:t>
                                                </m:r>
                                              </m:sub>
                                            </m:sSub>
                                          </m:e>
                                        </m:d>
                                      </m:e>
                                    </m:d>
                                  </m:e>
                                  <m:sup>
                                    <m:r>
                                      <a:rPr lang="es-CO" sz="2800" b="0" i="1" smtClean="0">
                                        <a:latin typeface="Cambria Math" panose="02040503050406030204" pitchFamily="18" charset="0"/>
                                      </a:rPr>
                                      <m:t>2</m:t>
                                    </m:r>
                                  </m:sup>
                                </m:sSup>
                              </m:e>
                            </m:nary>
                          </m:e>
                        </m:func>
                      </m:oMath>
                    </m:oMathPara>
                  </a14:m>
                  <a:endParaRPr lang="es-CO" sz="2800" dirty="0"/>
                </a:p>
              </p:txBody>
            </p:sp>
          </mc:Choice>
          <mc:Fallback>
            <p:sp>
              <p:nvSpPr>
                <p:cNvPr id="28" name="CuadroTexto 27"/>
                <p:cNvSpPr txBox="1">
                  <a:spLocks noRot="1" noChangeAspect="1" noMove="1" noResize="1" noEditPoints="1" noAdjustHandles="1" noChangeArrowheads="1" noChangeShapeType="1" noTextEdit="1"/>
                </p:cNvSpPr>
                <p:nvPr/>
              </p:nvSpPr>
              <p:spPr>
                <a:xfrm>
                  <a:off x="3307080" y="2414381"/>
                  <a:ext cx="5577840" cy="938847"/>
                </a:xfrm>
                <a:prstGeom prst="rect">
                  <a:avLst/>
                </a:prstGeom>
                <a:blipFill rotWithShape="0">
                  <a:blip r:embed="rId2"/>
                  <a:stretch>
                    <a:fillRect/>
                  </a:stretch>
                </a:blipFill>
              </p:spPr>
              <p:txBody>
                <a:bodyPr/>
                <a:lstStyle/>
                <a:p>
                  <a:r>
                    <a:rPr lang="es-CO">
                      <a:noFill/>
                    </a:rPr>
                    <a:t> </a:t>
                  </a:r>
                </a:p>
              </p:txBody>
            </p:sp>
          </mc:Fallback>
        </mc:AlternateContent>
        <p:sp>
          <p:nvSpPr>
            <p:cNvPr id="3" name="CuadroTexto 2"/>
            <p:cNvSpPr txBox="1"/>
            <p:nvPr/>
          </p:nvSpPr>
          <p:spPr>
            <a:xfrm>
              <a:off x="1045643" y="3779520"/>
              <a:ext cx="10100714" cy="461665"/>
            </a:xfrm>
            <a:prstGeom prst="rect">
              <a:avLst/>
            </a:prstGeom>
            <a:noFill/>
          </p:spPr>
          <p:txBody>
            <a:bodyPr wrap="none" rtlCol="0">
              <a:spAutoFit/>
            </a:bodyPr>
            <a:lstStyle/>
            <a:p>
              <a:r>
                <a:rPr lang="es-CO" sz="2400" dirty="0" smtClean="0">
                  <a:solidFill>
                    <a:schemeClr val="accent2">
                      <a:lumMod val="75000"/>
                    </a:schemeClr>
                  </a:solidFill>
                </a:rPr>
                <a:t>Para minimizar E se deriva con respecto a los parámetros que se desean estimar:</a:t>
              </a:r>
              <a:endParaRPr lang="es-CO" sz="2400" dirty="0">
                <a:solidFill>
                  <a:schemeClr val="accent2">
                    <a:lumMod val="75000"/>
                  </a:schemeClr>
                </a:solidFill>
              </a:endParaRPr>
            </a:p>
          </p:txBody>
        </p:sp>
        <mc:AlternateContent xmlns:mc="http://schemas.openxmlformats.org/markup-compatibility/2006">
          <mc:Choice xmlns:a14="http://schemas.microsoft.com/office/drawing/2010/main" xmlns="" Requires="a14">
            <p:sp>
              <p:nvSpPr>
                <p:cNvPr id="11" name="CuadroTexto 10"/>
                <p:cNvSpPr txBox="1"/>
                <p:nvPr/>
              </p:nvSpPr>
              <p:spPr>
                <a:xfrm>
                  <a:off x="3931920" y="4667477"/>
                  <a:ext cx="1341120" cy="8450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CO" sz="3600" b="0" i="0" smtClean="0">
                            <a:latin typeface="Cambria Math" panose="02040503050406030204" pitchFamily="18" charset="0"/>
                          </a:rPr>
                          <m:t> </m:t>
                        </m:r>
                        <m:box>
                          <m:boxPr>
                            <m:ctrlPr>
                              <a:rPr lang="es-CO" sz="3600" b="0" i="1" smtClean="0">
                                <a:latin typeface="Cambria Math" panose="02040503050406030204" pitchFamily="18" charset="0"/>
                              </a:rPr>
                            </m:ctrlPr>
                          </m:boxPr>
                          <m:e>
                            <m:argPr>
                              <m:argSz m:val="-1"/>
                            </m:argPr>
                            <m:f>
                              <m:fPr>
                                <m:ctrlPr>
                                  <a:rPr lang="es-CO" sz="3600" b="0" i="1" smtClean="0">
                                    <a:latin typeface="Cambria Math" panose="02040503050406030204" pitchFamily="18" charset="0"/>
                                  </a:rPr>
                                </m:ctrlPr>
                              </m:fPr>
                              <m:num>
                                <m:r>
                                  <a:rPr lang="es-CO" sz="3600" b="0" i="1" smtClean="0">
                                    <a:latin typeface="Cambria Math" panose="02040503050406030204" pitchFamily="18" charset="0"/>
                                    <a:ea typeface="Cambria Math" panose="02040503050406030204" pitchFamily="18" charset="0"/>
                                  </a:rPr>
                                  <m:t>𝜕</m:t>
                                </m:r>
                                <m:r>
                                  <a:rPr lang="es-CO" sz="3600" b="0" i="1" smtClean="0">
                                    <a:latin typeface="Cambria Math" panose="02040503050406030204" pitchFamily="18" charset="0"/>
                                    <a:ea typeface="Cambria Math" panose="02040503050406030204" pitchFamily="18" charset="0"/>
                                  </a:rPr>
                                  <m:t>𝐸</m:t>
                                </m:r>
                              </m:num>
                              <m:den>
                                <m:r>
                                  <a:rPr lang="es-CO" sz="3600" b="0" i="1" smtClean="0">
                                    <a:latin typeface="Cambria Math" panose="02040503050406030204" pitchFamily="18" charset="0"/>
                                    <a:ea typeface="Cambria Math" panose="02040503050406030204" pitchFamily="18" charset="0"/>
                                  </a:rPr>
                                  <m:t>𝜕</m:t>
                                </m:r>
                                <m:sSub>
                                  <m:sSubPr>
                                    <m:ctrlPr>
                                      <a:rPr lang="es-CO" sz="3600" b="0" i="1" smtClean="0">
                                        <a:latin typeface="Cambria Math" panose="02040503050406030204" pitchFamily="18" charset="0"/>
                                        <a:ea typeface="Cambria Math" panose="02040503050406030204" pitchFamily="18" charset="0"/>
                                      </a:rPr>
                                    </m:ctrlPr>
                                  </m:sSubPr>
                                  <m:e>
                                    <m:r>
                                      <a:rPr lang="es-CO" sz="3600" b="0" i="1" smtClean="0">
                                        <a:latin typeface="Cambria Math" panose="02040503050406030204" pitchFamily="18" charset="0"/>
                                        <a:ea typeface="Cambria Math" panose="02040503050406030204" pitchFamily="18" charset="0"/>
                                      </a:rPr>
                                      <m:t>𝑎</m:t>
                                    </m:r>
                                  </m:e>
                                  <m:sub>
                                    <m:r>
                                      <a:rPr lang="es-CO" sz="3600" b="0" i="1" smtClean="0">
                                        <a:latin typeface="Cambria Math" panose="02040503050406030204" pitchFamily="18" charset="0"/>
                                        <a:ea typeface="Cambria Math" panose="02040503050406030204" pitchFamily="18" charset="0"/>
                                      </a:rPr>
                                      <m:t>1</m:t>
                                    </m:r>
                                  </m:sub>
                                </m:sSub>
                              </m:den>
                            </m:f>
                            <m:r>
                              <a:rPr lang="es-CO" sz="3600" b="0" i="1" smtClean="0">
                                <a:latin typeface="Cambria Math" panose="02040503050406030204" pitchFamily="18" charset="0"/>
                              </a:rPr>
                              <m:t>=0</m:t>
                            </m:r>
                          </m:e>
                        </m:box>
                      </m:oMath>
                    </m:oMathPara>
                  </a14:m>
                  <a:endParaRPr lang="es-CO" sz="3600" dirty="0"/>
                </a:p>
              </p:txBody>
            </p:sp>
          </mc:Choice>
          <mc:Fallback>
            <p:sp>
              <p:nvSpPr>
                <p:cNvPr id="11" name="CuadroTexto 10"/>
                <p:cNvSpPr txBox="1">
                  <a:spLocks noRot="1" noChangeAspect="1" noMove="1" noResize="1" noEditPoints="1" noAdjustHandles="1" noChangeArrowheads="1" noChangeShapeType="1" noTextEdit="1"/>
                </p:cNvSpPr>
                <p:nvPr/>
              </p:nvSpPr>
              <p:spPr>
                <a:xfrm>
                  <a:off x="3931920" y="4667477"/>
                  <a:ext cx="1341120" cy="845040"/>
                </a:xfrm>
                <a:prstGeom prst="rect">
                  <a:avLst/>
                </a:prstGeom>
                <a:blipFill rotWithShape="0">
                  <a:blip r:embed="rId3"/>
                  <a:stretch>
                    <a:fillRect/>
                  </a:stretch>
                </a:blipFill>
              </p:spPr>
              <p:txBody>
                <a:bodyPr/>
                <a:lstStyle/>
                <a:p>
                  <a:r>
                    <a:rPr lang="es-CO">
                      <a:noFill/>
                    </a:rPr>
                    <a:t> </a:t>
                  </a:r>
                </a:p>
              </p:txBody>
            </p:sp>
          </mc:Fallback>
        </mc:AlternateContent>
        <mc:AlternateContent xmlns:mc="http://schemas.openxmlformats.org/markup-compatibility/2006">
          <mc:Choice xmlns:a14="http://schemas.microsoft.com/office/drawing/2010/main" xmlns="" Requires="a14">
            <p:sp>
              <p:nvSpPr>
                <p:cNvPr id="12" name="CuadroTexto 11"/>
                <p:cNvSpPr txBox="1"/>
                <p:nvPr/>
              </p:nvSpPr>
              <p:spPr>
                <a:xfrm>
                  <a:off x="6690360" y="4667477"/>
                  <a:ext cx="1341120" cy="8450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CO" sz="3600" b="0" i="0" smtClean="0">
                            <a:latin typeface="Cambria Math" panose="02040503050406030204" pitchFamily="18" charset="0"/>
                          </a:rPr>
                          <m:t> </m:t>
                        </m:r>
                        <m:box>
                          <m:boxPr>
                            <m:ctrlPr>
                              <a:rPr lang="es-CO" sz="3600" b="0" i="1" smtClean="0">
                                <a:latin typeface="Cambria Math" panose="02040503050406030204" pitchFamily="18" charset="0"/>
                              </a:rPr>
                            </m:ctrlPr>
                          </m:boxPr>
                          <m:e>
                            <m:argPr>
                              <m:argSz m:val="-1"/>
                            </m:argPr>
                            <m:f>
                              <m:fPr>
                                <m:ctrlPr>
                                  <a:rPr lang="es-CO" sz="3600" b="0" i="1" smtClean="0">
                                    <a:latin typeface="Cambria Math" panose="02040503050406030204" pitchFamily="18" charset="0"/>
                                  </a:rPr>
                                </m:ctrlPr>
                              </m:fPr>
                              <m:num>
                                <m:r>
                                  <a:rPr lang="es-CO" sz="3600" b="0" i="1" smtClean="0">
                                    <a:latin typeface="Cambria Math" panose="02040503050406030204" pitchFamily="18" charset="0"/>
                                    <a:ea typeface="Cambria Math" panose="02040503050406030204" pitchFamily="18" charset="0"/>
                                  </a:rPr>
                                  <m:t>𝜕</m:t>
                                </m:r>
                                <m:r>
                                  <a:rPr lang="es-CO" sz="3600" b="0" i="1" smtClean="0">
                                    <a:latin typeface="Cambria Math" panose="02040503050406030204" pitchFamily="18" charset="0"/>
                                    <a:ea typeface="Cambria Math" panose="02040503050406030204" pitchFamily="18" charset="0"/>
                                  </a:rPr>
                                  <m:t>𝐸</m:t>
                                </m:r>
                              </m:num>
                              <m:den>
                                <m:r>
                                  <a:rPr lang="es-CO" sz="3600" b="0" i="1" smtClean="0">
                                    <a:latin typeface="Cambria Math" panose="02040503050406030204" pitchFamily="18" charset="0"/>
                                    <a:ea typeface="Cambria Math" panose="02040503050406030204" pitchFamily="18" charset="0"/>
                                  </a:rPr>
                                  <m:t>𝜕</m:t>
                                </m:r>
                                <m:sSub>
                                  <m:sSubPr>
                                    <m:ctrlPr>
                                      <a:rPr lang="es-CO" sz="3600" b="0" i="1" smtClean="0">
                                        <a:latin typeface="Cambria Math" panose="02040503050406030204" pitchFamily="18" charset="0"/>
                                        <a:ea typeface="Cambria Math" panose="02040503050406030204" pitchFamily="18" charset="0"/>
                                      </a:rPr>
                                    </m:ctrlPr>
                                  </m:sSubPr>
                                  <m:e>
                                    <m:r>
                                      <a:rPr lang="es-CO" sz="3600" b="0" i="1" smtClean="0">
                                        <a:latin typeface="Cambria Math" panose="02040503050406030204" pitchFamily="18" charset="0"/>
                                        <a:ea typeface="Cambria Math" panose="02040503050406030204" pitchFamily="18" charset="0"/>
                                      </a:rPr>
                                      <m:t>𝑎</m:t>
                                    </m:r>
                                  </m:e>
                                  <m:sub>
                                    <m:r>
                                      <a:rPr lang="es-CO" sz="3600" b="0" i="1" smtClean="0">
                                        <a:latin typeface="Cambria Math" panose="02040503050406030204" pitchFamily="18" charset="0"/>
                                        <a:ea typeface="Cambria Math" panose="02040503050406030204" pitchFamily="18" charset="0"/>
                                      </a:rPr>
                                      <m:t>1</m:t>
                                    </m:r>
                                  </m:sub>
                                </m:sSub>
                              </m:den>
                            </m:f>
                            <m:r>
                              <a:rPr lang="es-CO" sz="3600" b="0" i="1" smtClean="0">
                                <a:latin typeface="Cambria Math" panose="02040503050406030204" pitchFamily="18" charset="0"/>
                              </a:rPr>
                              <m:t>=0</m:t>
                            </m:r>
                          </m:e>
                        </m:box>
                      </m:oMath>
                    </m:oMathPara>
                  </a14:m>
                  <a:endParaRPr lang="es-CO" sz="3600" dirty="0"/>
                </a:p>
              </p:txBody>
            </p:sp>
          </mc:Choice>
          <mc:Fallback>
            <p:sp>
              <p:nvSpPr>
                <p:cNvPr id="12" name="CuadroTexto 11"/>
                <p:cNvSpPr txBox="1">
                  <a:spLocks noRot="1" noChangeAspect="1" noMove="1" noResize="1" noEditPoints="1" noAdjustHandles="1" noChangeArrowheads="1" noChangeShapeType="1" noTextEdit="1"/>
                </p:cNvSpPr>
                <p:nvPr/>
              </p:nvSpPr>
              <p:spPr>
                <a:xfrm>
                  <a:off x="6690360" y="4667477"/>
                  <a:ext cx="1341120" cy="845040"/>
                </a:xfrm>
                <a:prstGeom prst="rect">
                  <a:avLst/>
                </a:prstGeom>
                <a:blipFill rotWithShape="0">
                  <a:blip r:embed="rId4"/>
                  <a:stretch>
                    <a:fillRect/>
                  </a:stretch>
                </a:blipFill>
              </p:spPr>
              <p:txBody>
                <a:bodyPr/>
                <a:lstStyle/>
                <a:p>
                  <a:r>
                    <a:rPr lang="es-CO">
                      <a:noFill/>
                    </a:rPr>
                    <a:t> </a:t>
                  </a:r>
                </a:p>
              </p:txBody>
            </p:sp>
          </mc:Fallback>
        </mc:AlternateContent>
      </p:grpSp>
    </p:spTree>
    <p:extLst>
      <p:ext uri="{BB962C8B-B14F-4D97-AF65-F5344CB8AC3E}">
        <p14:creationId xmlns:p14="http://schemas.microsoft.com/office/powerpoint/2010/main" xmlns="" val="399228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CO" dirty="0" smtClean="0">
                <a:solidFill>
                  <a:schemeClr val="accent2">
                    <a:lumMod val="50000"/>
                  </a:schemeClr>
                </a:solidFill>
              </a:rPr>
              <a:t>Mínimos cuadrados lineales</a:t>
            </a:r>
            <a:endParaRPr lang="es-CO" dirty="0">
              <a:solidFill>
                <a:schemeClr val="accent2">
                  <a:lumMod val="50000"/>
                </a:schemeClr>
              </a:solidFill>
            </a:endParaRPr>
          </a:p>
        </p:txBody>
      </p:sp>
      <p:grpSp>
        <p:nvGrpSpPr>
          <p:cNvPr id="5" name="4 Grupo"/>
          <p:cNvGrpSpPr/>
          <p:nvPr/>
        </p:nvGrpSpPr>
        <p:grpSpPr>
          <a:xfrm>
            <a:off x="2971800" y="2411957"/>
            <a:ext cx="6248400" cy="2192720"/>
            <a:chOff x="2971800" y="2411957"/>
            <a:chExt cx="6248400" cy="2192720"/>
          </a:xfrm>
        </p:grpSpPr>
        <mc:AlternateContent xmlns:mc="http://schemas.openxmlformats.org/markup-compatibility/2006">
          <mc:Choice xmlns:a14="http://schemas.microsoft.com/office/drawing/2010/main" xmlns="" Requires="a14">
            <p:sp>
              <p:nvSpPr>
                <p:cNvPr id="11" name="CuadroTexto 10"/>
                <p:cNvSpPr txBox="1"/>
                <p:nvPr/>
              </p:nvSpPr>
              <p:spPr>
                <a:xfrm>
                  <a:off x="2971800" y="2411957"/>
                  <a:ext cx="6248400" cy="8450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CO" sz="3600" b="0" i="0" smtClean="0">
                            <a:latin typeface="Cambria Math" panose="02040503050406030204" pitchFamily="18" charset="0"/>
                          </a:rPr>
                          <m:t> </m:t>
                        </m:r>
                        <m:box>
                          <m:boxPr>
                            <m:ctrlPr>
                              <a:rPr lang="es-CO" sz="3600" b="0" i="1" smtClean="0">
                                <a:latin typeface="Cambria Math" panose="02040503050406030204" pitchFamily="18" charset="0"/>
                              </a:rPr>
                            </m:ctrlPr>
                          </m:boxPr>
                          <m:e>
                            <m:argPr>
                              <m:argSz m:val="-1"/>
                            </m:argPr>
                            <m:f>
                              <m:fPr>
                                <m:ctrlPr>
                                  <a:rPr lang="es-CO" sz="3600" b="0" i="1" smtClean="0">
                                    <a:latin typeface="Cambria Math" panose="02040503050406030204" pitchFamily="18" charset="0"/>
                                  </a:rPr>
                                </m:ctrlPr>
                              </m:fPr>
                              <m:num>
                                <m:r>
                                  <a:rPr lang="es-CO" sz="3600" b="0" i="1" smtClean="0">
                                    <a:latin typeface="Cambria Math" panose="02040503050406030204" pitchFamily="18" charset="0"/>
                                    <a:ea typeface="Cambria Math" panose="02040503050406030204" pitchFamily="18" charset="0"/>
                                  </a:rPr>
                                  <m:t>𝜕</m:t>
                                </m:r>
                                <m:r>
                                  <a:rPr lang="es-CO" sz="3600" b="0" i="1" smtClean="0">
                                    <a:latin typeface="Cambria Math" panose="02040503050406030204" pitchFamily="18" charset="0"/>
                                    <a:ea typeface="Cambria Math" panose="02040503050406030204" pitchFamily="18" charset="0"/>
                                  </a:rPr>
                                  <m:t>𝐸</m:t>
                                </m:r>
                              </m:num>
                              <m:den>
                                <m:r>
                                  <a:rPr lang="es-CO" sz="3600" b="0" i="1" smtClean="0">
                                    <a:latin typeface="Cambria Math" panose="02040503050406030204" pitchFamily="18" charset="0"/>
                                    <a:ea typeface="Cambria Math" panose="02040503050406030204" pitchFamily="18" charset="0"/>
                                  </a:rPr>
                                  <m:t>𝜕</m:t>
                                </m:r>
                                <m:sSub>
                                  <m:sSubPr>
                                    <m:ctrlPr>
                                      <a:rPr lang="es-CO" sz="3600" b="0" i="1" smtClean="0">
                                        <a:latin typeface="Cambria Math" panose="02040503050406030204" pitchFamily="18" charset="0"/>
                                        <a:ea typeface="Cambria Math" panose="02040503050406030204" pitchFamily="18" charset="0"/>
                                      </a:rPr>
                                    </m:ctrlPr>
                                  </m:sSubPr>
                                  <m:e>
                                    <m:r>
                                      <a:rPr lang="es-CO" sz="3600" b="0" i="1" smtClean="0">
                                        <a:latin typeface="Cambria Math" panose="02040503050406030204" pitchFamily="18" charset="0"/>
                                        <a:ea typeface="Cambria Math" panose="02040503050406030204" pitchFamily="18" charset="0"/>
                                      </a:rPr>
                                      <m:t>𝑎</m:t>
                                    </m:r>
                                  </m:e>
                                  <m:sub>
                                    <m:r>
                                      <a:rPr lang="es-CO" sz="3600" b="0" i="1" smtClean="0">
                                        <a:latin typeface="Cambria Math" panose="02040503050406030204" pitchFamily="18" charset="0"/>
                                        <a:ea typeface="Cambria Math" panose="02040503050406030204" pitchFamily="18" charset="0"/>
                                      </a:rPr>
                                      <m:t>1</m:t>
                                    </m:r>
                                  </m:sub>
                                </m:sSub>
                                <m:r>
                                  <a:rPr lang="es-CO" sz="3600" b="0" i="1" smtClean="0">
                                    <a:latin typeface="Cambria Math" panose="02040503050406030204" pitchFamily="18" charset="0"/>
                                    <a:ea typeface="Cambria Math" panose="02040503050406030204" pitchFamily="18" charset="0"/>
                                  </a:rPr>
                                  <m:t> </m:t>
                                </m:r>
                              </m:den>
                            </m:f>
                            <m:r>
                              <a:rPr lang="es-CO" sz="3600" b="0" i="1" smtClean="0">
                                <a:latin typeface="Cambria Math" panose="02040503050406030204" pitchFamily="18" charset="0"/>
                              </a:rPr>
                              <m:t>= 2</m:t>
                            </m:r>
                            <m:nary>
                              <m:naryPr>
                                <m:chr m:val="∑"/>
                                <m:limLoc m:val="subSup"/>
                                <m:ctrlPr>
                                  <a:rPr lang="es-CO" sz="3600" b="0" i="1" smtClean="0">
                                    <a:latin typeface="Cambria Math" panose="02040503050406030204" pitchFamily="18" charset="0"/>
                                  </a:rPr>
                                </m:ctrlPr>
                              </m:naryPr>
                              <m:sub>
                                <m:r>
                                  <m:rPr>
                                    <m:brk m:alnAt="25"/>
                                  </m:rPr>
                                  <a:rPr lang="es-CO" sz="3600" b="0" i="1" smtClean="0">
                                    <a:latin typeface="Cambria Math" panose="02040503050406030204" pitchFamily="18" charset="0"/>
                                  </a:rPr>
                                  <m:t>𝑖</m:t>
                                </m:r>
                                <m:r>
                                  <a:rPr lang="es-CO" sz="3600" b="0" i="1" smtClean="0">
                                    <a:latin typeface="Cambria Math" panose="02040503050406030204" pitchFamily="18" charset="0"/>
                                  </a:rPr>
                                  <m:t>=1</m:t>
                                </m:r>
                              </m:sub>
                              <m:sup>
                                <m:r>
                                  <a:rPr lang="es-CO" sz="3600" b="0" i="1" smtClean="0">
                                    <a:latin typeface="Cambria Math" panose="02040503050406030204" pitchFamily="18" charset="0"/>
                                  </a:rPr>
                                  <m:t>𝑛</m:t>
                                </m:r>
                              </m:sup>
                              <m:e>
                                <m:d>
                                  <m:dPr>
                                    <m:ctrlPr>
                                      <a:rPr lang="es-CO" sz="3600" b="0" i="1" smtClean="0">
                                        <a:latin typeface="Cambria Math" panose="02040503050406030204" pitchFamily="18" charset="0"/>
                                      </a:rPr>
                                    </m:ctrlPr>
                                  </m:dPr>
                                  <m:e>
                                    <m:sSub>
                                      <m:sSubPr>
                                        <m:ctrlPr>
                                          <a:rPr lang="es-CO" sz="3600" b="0" i="1" smtClean="0">
                                            <a:latin typeface="Cambria Math" panose="02040503050406030204" pitchFamily="18" charset="0"/>
                                          </a:rPr>
                                        </m:ctrlPr>
                                      </m:sSubPr>
                                      <m:e>
                                        <m:r>
                                          <a:rPr lang="es-CO" sz="3600" b="0" i="1" smtClean="0">
                                            <a:latin typeface="Cambria Math" panose="02040503050406030204" pitchFamily="18" charset="0"/>
                                          </a:rPr>
                                          <m:t>𝑦</m:t>
                                        </m:r>
                                      </m:e>
                                      <m:sub>
                                        <m:r>
                                          <a:rPr lang="es-CO" sz="3600" b="0" i="1" smtClean="0">
                                            <a:latin typeface="Cambria Math" panose="02040503050406030204" pitchFamily="18" charset="0"/>
                                          </a:rPr>
                                          <m:t>𝑖</m:t>
                                        </m:r>
                                      </m:sub>
                                    </m:sSub>
                                    <m:r>
                                      <a:rPr lang="es-CO" sz="3600" b="0" i="1" smtClean="0">
                                        <a:latin typeface="Cambria Math" panose="02040503050406030204" pitchFamily="18" charset="0"/>
                                      </a:rPr>
                                      <m:t>−</m:t>
                                    </m:r>
                                    <m:sSub>
                                      <m:sSubPr>
                                        <m:ctrlPr>
                                          <a:rPr lang="es-CO" sz="3600" b="0" i="1" smtClean="0">
                                            <a:solidFill>
                                              <a:srgbClr val="FF0000"/>
                                            </a:solidFill>
                                            <a:latin typeface="Cambria Math" panose="02040503050406030204" pitchFamily="18" charset="0"/>
                                          </a:rPr>
                                        </m:ctrlPr>
                                      </m:sSubPr>
                                      <m:e>
                                        <m:r>
                                          <a:rPr lang="es-CO" sz="3600" b="0" i="1" smtClean="0">
                                            <a:solidFill>
                                              <a:srgbClr val="FF0000"/>
                                            </a:solidFill>
                                            <a:latin typeface="Cambria Math" panose="02040503050406030204" pitchFamily="18" charset="0"/>
                                          </a:rPr>
                                          <m:t>𝑎</m:t>
                                        </m:r>
                                      </m:e>
                                      <m:sub>
                                        <m:r>
                                          <a:rPr lang="es-CO" sz="3600" b="0" i="1" smtClean="0">
                                            <a:solidFill>
                                              <a:srgbClr val="FF0000"/>
                                            </a:solidFill>
                                            <a:latin typeface="Cambria Math" panose="02040503050406030204" pitchFamily="18" charset="0"/>
                                          </a:rPr>
                                          <m:t>1</m:t>
                                        </m:r>
                                      </m:sub>
                                    </m:sSub>
                                    <m:sSub>
                                      <m:sSubPr>
                                        <m:ctrlPr>
                                          <a:rPr lang="es-CO" sz="3600" b="0" i="1" smtClean="0">
                                            <a:latin typeface="Cambria Math" panose="02040503050406030204" pitchFamily="18" charset="0"/>
                                          </a:rPr>
                                        </m:ctrlPr>
                                      </m:sSubPr>
                                      <m:e>
                                        <m:r>
                                          <a:rPr lang="es-CO" sz="3600" b="0" i="1" smtClean="0">
                                            <a:latin typeface="Cambria Math" panose="02040503050406030204" pitchFamily="18" charset="0"/>
                                          </a:rPr>
                                          <m:t>𝑥</m:t>
                                        </m:r>
                                      </m:e>
                                      <m:sub>
                                        <m:r>
                                          <a:rPr lang="es-CO" sz="3600" b="0" i="1" smtClean="0">
                                            <a:latin typeface="Cambria Math" panose="02040503050406030204" pitchFamily="18" charset="0"/>
                                          </a:rPr>
                                          <m:t>𝑖</m:t>
                                        </m:r>
                                      </m:sub>
                                    </m:sSub>
                                    <m:r>
                                      <a:rPr lang="es-CO" sz="3600" b="0" i="1" smtClean="0">
                                        <a:latin typeface="Cambria Math" panose="02040503050406030204" pitchFamily="18" charset="0"/>
                                      </a:rPr>
                                      <m:t>−</m:t>
                                    </m:r>
                                    <m:sSub>
                                      <m:sSubPr>
                                        <m:ctrlPr>
                                          <a:rPr lang="es-CO" sz="3600" b="0" i="1" smtClean="0">
                                            <a:solidFill>
                                              <a:srgbClr val="FF0000"/>
                                            </a:solidFill>
                                            <a:latin typeface="Cambria Math" panose="02040503050406030204" pitchFamily="18" charset="0"/>
                                          </a:rPr>
                                        </m:ctrlPr>
                                      </m:sSubPr>
                                      <m:e>
                                        <m:r>
                                          <a:rPr lang="es-CO" sz="3600" b="0" i="1" smtClean="0">
                                            <a:solidFill>
                                              <a:srgbClr val="FF0000"/>
                                            </a:solidFill>
                                            <a:latin typeface="Cambria Math" panose="02040503050406030204" pitchFamily="18" charset="0"/>
                                          </a:rPr>
                                          <m:t>𝑎</m:t>
                                        </m:r>
                                      </m:e>
                                      <m:sub>
                                        <m:r>
                                          <a:rPr lang="es-CO" sz="3600" b="0" i="1" smtClean="0">
                                            <a:solidFill>
                                              <a:srgbClr val="FF0000"/>
                                            </a:solidFill>
                                            <a:latin typeface="Cambria Math" panose="02040503050406030204" pitchFamily="18" charset="0"/>
                                          </a:rPr>
                                          <m:t>0</m:t>
                                        </m:r>
                                      </m:sub>
                                    </m:sSub>
                                  </m:e>
                                </m:d>
                              </m:e>
                            </m:nary>
                            <m:d>
                              <m:dPr>
                                <m:ctrlPr>
                                  <a:rPr lang="es-CO" sz="3600" b="0" i="1" smtClean="0">
                                    <a:latin typeface="Cambria Math" panose="02040503050406030204" pitchFamily="18" charset="0"/>
                                  </a:rPr>
                                </m:ctrlPr>
                              </m:dPr>
                              <m:e>
                                <m:r>
                                  <a:rPr lang="es-CO" sz="3600" b="0" i="1" smtClean="0">
                                    <a:latin typeface="Cambria Math" panose="02040503050406030204" pitchFamily="18" charset="0"/>
                                  </a:rPr>
                                  <m:t>−</m:t>
                                </m:r>
                                <m:sSub>
                                  <m:sSubPr>
                                    <m:ctrlPr>
                                      <a:rPr lang="es-CO" sz="3600" b="0" i="1" smtClean="0">
                                        <a:latin typeface="Cambria Math" panose="02040503050406030204" pitchFamily="18" charset="0"/>
                                      </a:rPr>
                                    </m:ctrlPr>
                                  </m:sSubPr>
                                  <m:e>
                                    <m:r>
                                      <a:rPr lang="es-CO" sz="3600" b="0" i="1" smtClean="0">
                                        <a:latin typeface="Cambria Math" panose="02040503050406030204" pitchFamily="18" charset="0"/>
                                      </a:rPr>
                                      <m:t>𝑥</m:t>
                                    </m:r>
                                  </m:e>
                                  <m:sub>
                                    <m:r>
                                      <a:rPr lang="es-CO" sz="3600" b="0" i="1" smtClean="0">
                                        <a:latin typeface="Cambria Math" panose="02040503050406030204" pitchFamily="18" charset="0"/>
                                      </a:rPr>
                                      <m:t>𝑖</m:t>
                                    </m:r>
                                  </m:sub>
                                </m:sSub>
                              </m:e>
                            </m:d>
                            <m:r>
                              <a:rPr lang="es-CO" sz="3600" b="0" i="1" smtClean="0">
                                <a:latin typeface="Cambria Math" panose="02040503050406030204" pitchFamily="18" charset="0"/>
                              </a:rPr>
                              <m:t> = 0</m:t>
                            </m:r>
                          </m:e>
                        </m:box>
                      </m:oMath>
                    </m:oMathPara>
                  </a14:m>
                  <a:endParaRPr lang="es-CO" sz="3600" dirty="0"/>
                </a:p>
              </p:txBody>
            </p:sp>
          </mc:Choice>
          <mc:Fallback>
            <p:sp>
              <p:nvSpPr>
                <p:cNvPr id="11" name="CuadroTexto 10"/>
                <p:cNvSpPr txBox="1">
                  <a:spLocks noRot="1" noChangeAspect="1" noMove="1" noResize="1" noEditPoints="1" noAdjustHandles="1" noChangeArrowheads="1" noChangeShapeType="1" noTextEdit="1"/>
                </p:cNvSpPr>
                <p:nvPr/>
              </p:nvSpPr>
              <p:spPr>
                <a:xfrm>
                  <a:off x="2971800" y="2411957"/>
                  <a:ext cx="6248400" cy="845040"/>
                </a:xfrm>
                <a:prstGeom prst="rect">
                  <a:avLst/>
                </a:prstGeom>
                <a:blipFill rotWithShape="0">
                  <a:blip r:embed="rId2"/>
                  <a:stretch>
                    <a:fillRect/>
                  </a:stretch>
                </a:blipFill>
              </p:spPr>
              <p:txBody>
                <a:bodyPr/>
                <a:lstStyle/>
                <a:p>
                  <a:r>
                    <a:rPr lang="es-CO">
                      <a:noFill/>
                    </a:rPr>
                    <a:t> </a:t>
                  </a:r>
                </a:p>
              </p:txBody>
            </p:sp>
          </mc:Fallback>
        </mc:AlternateContent>
        <mc:AlternateContent xmlns:mc="http://schemas.openxmlformats.org/markup-compatibility/2006">
          <mc:Choice xmlns:a14="http://schemas.microsoft.com/office/drawing/2010/main" xmlns="" Requires="a14">
            <p:sp>
              <p:nvSpPr>
                <p:cNvPr id="7" name="CuadroTexto 6"/>
                <p:cNvSpPr txBox="1"/>
                <p:nvPr/>
              </p:nvSpPr>
              <p:spPr>
                <a:xfrm>
                  <a:off x="2971800" y="3737837"/>
                  <a:ext cx="6248400" cy="8668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CO" sz="3600" b="0" i="0" smtClean="0">
                            <a:latin typeface="Cambria Math" panose="02040503050406030204" pitchFamily="18" charset="0"/>
                          </a:rPr>
                          <m:t> </m:t>
                        </m:r>
                        <m:box>
                          <m:boxPr>
                            <m:ctrlPr>
                              <a:rPr lang="es-CO" sz="3600" b="0" i="1" smtClean="0">
                                <a:latin typeface="Cambria Math" panose="02040503050406030204" pitchFamily="18" charset="0"/>
                              </a:rPr>
                            </m:ctrlPr>
                          </m:boxPr>
                          <m:e>
                            <m:argPr>
                              <m:argSz m:val="-1"/>
                            </m:argPr>
                            <m:f>
                              <m:fPr>
                                <m:ctrlPr>
                                  <a:rPr lang="es-CO" sz="3600" b="0" i="1" smtClean="0">
                                    <a:latin typeface="Cambria Math" panose="02040503050406030204" pitchFamily="18" charset="0"/>
                                  </a:rPr>
                                </m:ctrlPr>
                              </m:fPr>
                              <m:num>
                                <m:r>
                                  <a:rPr lang="es-CO" sz="3600" b="0" i="1" smtClean="0">
                                    <a:latin typeface="Cambria Math" panose="02040503050406030204" pitchFamily="18" charset="0"/>
                                    <a:ea typeface="Cambria Math" panose="02040503050406030204" pitchFamily="18" charset="0"/>
                                  </a:rPr>
                                  <m:t>𝜕</m:t>
                                </m:r>
                                <m:r>
                                  <a:rPr lang="es-CO" sz="3600" b="0" i="1" smtClean="0">
                                    <a:latin typeface="Cambria Math" panose="02040503050406030204" pitchFamily="18" charset="0"/>
                                    <a:ea typeface="Cambria Math" panose="02040503050406030204" pitchFamily="18" charset="0"/>
                                  </a:rPr>
                                  <m:t>𝐸</m:t>
                                </m:r>
                              </m:num>
                              <m:den>
                                <m:r>
                                  <a:rPr lang="es-CO" sz="3600" b="0" i="1" smtClean="0">
                                    <a:latin typeface="Cambria Math" panose="02040503050406030204" pitchFamily="18" charset="0"/>
                                    <a:ea typeface="Cambria Math" panose="02040503050406030204" pitchFamily="18" charset="0"/>
                                  </a:rPr>
                                  <m:t>𝜕</m:t>
                                </m:r>
                                <m:sSub>
                                  <m:sSubPr>
                                    <m:ctrlPr>
                                      <a:rPr lang="es-CO" sz="3600" b="0" i="1" smtClean="0">
                                        <a:latin typeface="Cambria Math" panose="02040503050406030204" pitchFamily="18" charset="0"/>
                                        <a:ea typeface="Cambria Math" panose="02040503050406030204" pitchFamily="18" charset="0"/>
                                      </a:rPr>
                                    </m:ctrlPr>
                                  </m:sSubPr>
                                  <m:e>
                                    <m:r>
                                      <a:rPr lang="es-CO" sz="3600" b="0" i="1" smtClean="0">
                                        <a:latin typeface="Cambria Math" panose="02040503050406030204" pitchFamily="18" charset="0"/>
                                        <a:ea typeface="Cambria Math" panose="02040503050406030204" pitchFamily="18" charset="0"/>
                                      </a:rPr>
                                      <m:t>𝑎</m:t>
                                    </m:r>
                                  </m:e>
                                  <m:sub>
                                    <m:r>
                                      <a:rPr lang="es-CO" sz="3600" b="0" i="1" smtClean="0">
                                        <a:latin typeface="Cambria Math" panose="02040503050406030204" pitchFamily="18" charset="0"/>
                                        <a:ea typeface="Cambria Math" panose="02040503050406030204" pitchFamily="18" charset="0"/>
                                      </a:rPr>
                                      <m:t>0</m:t>
                                    </m:r>
                                  </m:sub>
                                </m:sSub>
                                <m:r>
                                  <a:rPr lang="es-CO" sz="3600" b="0" i="1" smtClean="0">
                                    <a:latin typeface="Cambria Math" panose="02040503050406030204" pitchFamily="18" charset="0"/>
                                    <a:ea typeface="Cambria Math" panose="02040503050406030204" pitchFamily="18" charset="0"/>
                                  </a:rPr>
                                  <m:t> </m:t>
                                </m:r>
                              </m:den>
                            </m:f>
                            <m:r>
                              <a:rPr lang="es-CO" sz="3600" b="0" i="1" smtClean="0">
                                <a:latin typeface="Cambria Math" panose="02040503050406030204" pitchFamily="18" charset="0"/>
                              </a:rPr>
                              <m:t>= 2</m:t>
                            </m:r>
                            <m:nary>
                              <m:naryPr>
                                <m:chr m:val="∑"/>
                                <m:limLoc m:val="subSup"/>
                                <m:ctrlPr>
                                  <a:rPr lang="es-CO" sz="3600" b="0" i="1" smtClean="0">
                                    <a:latin typeface="Cambria Math" panose="02040503050406030204" pitchFamily="18" charset="0"/>
                                  </a:rPr>
                                </m:ctrlPr>
                              </m:naryPr>
                              <m:sub>
                                <m:r>
                                  <m:rPr>
                                    <m:brk m:alnAt="25"/>
                                  </m:rPr>
                                  <a:rPr lang="es-CO" sz="3600" b="0" i="1" smtClean="0">
                                    <a:latin typeface="Cambria Math" panose="02040503050406030204" pitchFamily="18" charset="0"/>
                                  </a:rPr>
                                  <m:t>𝑖</m:t>
                                </m:r>
                                <m:r>
                                  <a:rPr lang="es-CO" sz="3600" b="0" i="1" smtClean="0">
                                    <a:latin typeface="Cambria Math" panose="02040503050406030204" pitchFamily="18" charset="0"/>
                                  </a:rPr>
                                  <m:t>=1</m:t>
                                </m:r>
                              </m:sub>
                              <m:sup>
                                <m:r>
                                  <a:rPr lang="es-CO" sz="3600" b="0" i="1" smtClean="0">
                                    <a:latin typeface="Cambria Math" panose="02040503050406030204" pitchFamily="18" charset="0"/>
                                  </a:rPr>
                                  <m:t>𝑛</m:t>
                                </m:r>
                              </m:sup>
                              <m:e>
                                <m:d>
                                  <m:dPr>
                                    <m:ctrlPr>
                                      <a:rPr lang="es-CO" sz="3600" b="0" i="1" smtClean="0">
                                        <a:latin typeface="Cambria Math" panose="02040503050406030204" pitchFamily="18" charset="0"/>
                                      </a:rPr>
                                    </m:ctrlPr>
                                  </m:dPr>
                                  <m:e>
                                    <m:sSub>
                                      <m:sSubPr>
                                        <m:ctrlPr>
                                          <a:rPr lang="es-CO" sz="3600" b="0" i="1" smtClean="0">
                                            <a:latin typeface="Cambria Math" panose="02040503050406030204" pitchFamily="18" charset="0"/>
                                          </a:rPr>
                                        </m:ctrlPr>
                                      </m:sSubPr>
                                      <m:e>
                                        <m:r>
                                          <a:rPr lang="es-CO" sz="3600" b="0" i="1" smtClean="0">
                                            <a:latin typeface="Cambria Math" panose="02040503050406030204" pitchFamily="18" charset="0"/>
                                          </a:rPr>
                                          <m:t>𝑦</m:t>
                                        </m:r>
                                      </m:e>
                                      <m:sub>
                                        <m:r>
                                          <a:rPr lang="es-CO" sz="3600" b="0" i="1" smtClean="0">
                                            <a:latin typeface="Cambria Math" panose="02040503050406030204" pitchFamily="18" charset="0"/>
                                          </a:rPr>
                                          <m:t>𝑖</m:t>
                                        </m:r>
                                      </m:sub>
                                    </m:sSub>
                                    <m:r>
                                      <a:rPr lang="es-CO" sz="3600" b="0" i="1" smtClean="0">
                                        <a:latin typeface="Cambria Math" panose="02040503050406030204" pitchFamily="18" charset="0"/>
                                      </a:rPr>
                                      <m:t>−</m:t>
                                    </m:r>
                                    <m:sSub>
                                      <m:sSubPr>
                                        <m:ctrlPr>
                                          <a:rPr lang="es-CO" sz="3600" b="0" i="1" smtClean="0">
                                            <a:solidFill>
                                              <a:srgbClr val="FF0000"/>
                                            </a:solidFill>
                                            <a:latin typeface="Cambria Math" panose="02040503050406030204" pitchFamily="18" charset="0"/>
                                          </a:rPr>
                                        </m:ctrlPr>
                                      </m:sSubPr>
                                      <m:e>
                                        <m:r>
                                          <a:rPr lang="es-CO" sz="3600" b="0" i="1" smtClean="0">
                                            <a:solidFill>
                                              <a:srgbClr val="FF0000"/>
                                            </a:solidFill>
                                            <a:latin typeface="Cambria Math" panose="02040503050406030204" pitchFamily="18" charset="0"/>
                                          </a:rPr>
                                          <m:t>𝑎</m:t>
                                        </m:r>
                                      </m:e>
                                      <m:sub>
                                        <m:r>
                                          <a:rPr lang="es-CO" sz="3600" b="0" i="1" smtClean="0">
                                            <a:solidFill>
                                              <a:srgbClr val="FF0000"/>
                                            </a:solidFill>
                                            <a:latin typeface="Cambria Math" panose="02040503050406030204" pitchFamily="18" charset="0"/>
                                          </a:rPr>
                                          <m:t>1</m:t>
                                        </m:r>
                                      </m:sub>
                                    </m:sSub>
                                    <m:sSub>
                                      <m:sSubPr>
                                        <m:ctrlPr>
                                          <a:rPr lang="es-CO" sz="3600" b="0" i="1" smtClean="0">
                                            <a:latin typeface="Cambria Math" panose="02040503050406030204" pitchFamily="18" charset="0"/>
                                          </a:rPr>
                                        </m:ctrlPr>
                                      </m:sSubPr>
                                      <m:e>
                                        <m:r>
                                          <a:rPr lang="es-CO" sz="3600" b="0" i="1" smtClean="0">
                                            <a:latin typeface="Cambria Math" panose="02040503050406030204" pitchFamily="18" charset="0"/>
                                          </a:rPr>
                                          <m:t>𝑥</m:t>
                                        </m:r>
                                      </m:e>
                                      <m:sub>
                                        <m:r>
                                          <a:rPr lang="es-CO" sz="3600" b="0" i="1" smtClean="0">
                                            <a:latin typeface="Cambria Math" panose="02040503050406030204" pitchFamily="18" charset="0"/>
                                          </a:rPr>
                                          <m:t>𝑖</m:t>
                                        </m:r>
                                      </m:sub>
                                    </m:sSub>
                                    <m:r>
                                      <a:rPr lang="es-CO" sz="3600" b="0" i="1" smtClean="0">
                                        <a:latin typeface="Cambria Math" panose="02040503050406030204" pitchFamily="18" charset="0"/>
                                      </a:rPr>
                                      <m:t>−</m:t>
                                    </m:r>
                                    <m:sSub>
                                      <m:sSubPr>
                                        <m:ctrlPr>
                                          <a:rPr lang="es-CO" sz="3600" b="0" i="1" smtClean="0">
                                            <a:solidFill>
                                              <a:srgbClr val="FF0000"/>
                                            </a:solidFill>
                                            <a:latin typeface="Cambria Math" panose="02040503050406030204" pitchFamily="18" charset="0"/>
                                          </a:rPr>
                                        </m:ctrlPr>
                                      </m:sSubPr>
                                      <m:e>
                                        <m:r>
                                          <a:rPr lang="es-CO" sz="3600" b="0" i="1" smtClean="0">
                                            <a:solidFill>
                                              <a:srgbClr val="FF0000"/>
                                            </a:solidFill>
                                            <a:latin typeface="Cambria Math" panose="02040503050406030204" pitchFamily="18" charset="0"/>
                                          </a:rPr>
                                          <m:t>𝑎</m:t>
                                        </m:r>
                                      </m:e>
                                      <m:sub>
                                        <m:r>
                                          <a:rPr lang="es-CO" sz="3600" b="0" i="1" smtClean="0">
                                            <a:solidFill>
                                              <a:srgbClr val="FF0000"/>
                                            </a:solidFill>
                                            <a:latin typeface="Cambria Math" panose="02040503050406030204" pitchFamily="18" charset="0"/>
                                          </a:rPr>
                                          <m:t>0</m:t>
                                        </m:r>
                                      </m:sub>
                                    </m:sSub>
                                  </m:e>
                                </m:d>
                              </m:e>
                            </m:nary>
                            <m:d>
                              <m:dPr>
                                <m:ctrlPr>
                                  <a:rPr lang="es-CO" sz="3600" b="0" i="1" smtClean="0">
                                    <a:latin typeface="Cambria Math" panose="02040503050406030204" pitchFamily="18" charset="0"/>
                                  </a:rPr>
                                </m:ctrlPr>
                              </m:dPr>
                              <m:e>
                                <m:r>
                                  <a:rPr lang="es-CO" sz="3600" b="0" i="1" smtClean="0">
                                    <a:latin typeface="Cambria Math" panose="02040503050406030204" pitchFamily="18" charset="0"/>
                                  </a:rPr>
                                  <m:t>−1</m:t>
                                </m:r>
                              </m:e>
                            </m:d>
                            <m:r>
                              <a:rPr lang="es-CO" sz="3600" b="0" i="1" smtClean="0">
                                <a:latin typeface="Cambria Math" panose="02040503050406030204" pitchFamily="18" charset="0"/>
                              </a:rPr>
                              <m:t> = 0</m:t>
                            </m:r>
                          </m:e>
                        </m:box>
                      </m:oMath>
                    </m:oMathPara>
                  </a14:m>
                  <a:endParaRPr lang="es-CO" sz="3600" dirty="0"/>
                </a:p>
              </p:txBody>
            </p:sp>
          </mc:Choice>
          <mc:Fallback>
            <p:sp>
              <p:nvSpPr>
                <p:cNvPr id="7" name="CuadroTexto 6"/>
                <p:cNvSpPr txBox="1">
                  <a:spLocks noRot="1" noChangeAspect="1" noMove="1" noResize="1" noEditPoints="1" noAdjustHandles="1" noChangeArrowheads="1" noChangeShapeType="1" noTextEdit="1"/>
                </p:cNvSpPr>
                <p:nvPr/>
              </p:nvSpPr>
              <p:spPr>
                <a:xfrm>
                  <a:off x="2971800" y="3737837"/>
                  <a:ext cx="6248400" cy="866840"/>
                </a:xfrm>
                <a:prstGeom prst="rect">
                  <a:avLst/>
                </a:prstGeom>
                <a:blipFill rotWithShape="0">
                  <a:blip r:embed="rId3"/>
                  <a:stretch>
                    <a:fillRect/>
                  </a:stretch>
                </a:blipFill>
              </p:spPr>
              <p:txBody>
                <a:bodyPr/>
                <a:lstStyle/>
                <a:p>
                  <a:r>
                    <a:rPr lang="es-CO">
                      <a:noFill/>
                    </a:rPr>
                    <a:t> </a:t>
                  </a:r>
                </a:p>
              </p:txBody>
            </p:sp>
          </mc:Fallback>
        </mc:AlternateContent>
      </p:grpSp>
    </p:spTree>
    <p:extLst>
      <p:ext uri="{BB962C8B-B14F-4D97-AF65-F5344CB8AC3E}">
        <p14:creationId xmlns:p14="http://schemas.microsoft.com/office/powerpoint/2010/main" xmlns="" val="81466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CO" dirty="0" smtClean="0">
                <a:solidFill>
                  <a:schemeClr val="accent2">
                    <a:lumMod val="50000"/>
                  </a:schemeClr>
                </a:solidFill>
              </a:rPr>
              <a:t>Mínimos cuadrados lineales</a:t>
            </a:r>
            <a:endParaRPr lang="es-CO" dirty="0">
              <a:solidFill>
                <a:schemeClr val="accent2">
                  <a:lumMod val="50000"/>
                </a:schemeClr>
              </a:solidFill>
            </a:endParaRPr>
          </a:p>
        </p:txBody>
      </p:sp>
      <p:grpSp>
        <p:nvGrpSpPr>
          <p:cNvPr id="5" name="4 Grupo"/>
          <p:cNvGrpSpPr/>
          <p:nvPr/>
        </p:nvGrpSpPr>
        <p:grpSpPr>
          <a:xfrm>
            <a:off x="1691639" y="2682240"/>
            <a:ext cx="5511189" cy="2463852"/>
            <a:chOff x="1691639" y="2682240"/>
            <a:chExt cx="5511189" cy="2463852"/>
          </a:xfrm>
        </p:grpSpPr>
        <mc:AlternateContent xmlns:mc="http://schemas.openxmlformats.org/markup-compatibility/2006">
          <mc:Choice xmlns:a14="http://schemas.microsoft.com/office/drawing/2010/main" xmlns="" Requires="a14">
            <p:sp>
              <p:nvSpPr>
                <p:cNvPr id="2" name="CuadroTexto 1"/>
                <p:cNvSpPr txBox="1"/>
                <p:nvPr/>
              </p:nvSpPr>
              <p:spPr>
                <a:xfrm>
                  <a:off x="1691640" y="2682240"/>
                  <a:ext cx="4755725" cy="8951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CO" sz="2800" i="1" smtClean="0">
                                <a:latin typeface="Cambria Math" panose="02040503050406030204" pitchFamily="18" charset="0"/>
                              </a:rPr>
                            </m:ctrlPr>
                          </m:sSubPr>
                          <m:e>
                            <m:r>
                              <a:rPr lang="es-CO" sz="2800" b="0" i="1" smtClean="0">
                                <a:latin typeface="Cambria Math" panose="02040503050406030204" pitchFamily="18" charset="0"/>
                              </a:rPr>
                              <m:t>𝑎</m:t>
                            </m:r>
                          </m:e>
                          <m:sub>
                            <m:r>
                              <a:rPr lang="es-CO" sz="2800" b="0" i="1" smtClean="0">
                                <a:latin typeface="Cambria Math" panose="02040503050406030204" pitchFamily="18" charset="0"/>
                              </a:rPr>
                              <m:t>1</m:t>
                            </m:r>
                          </m:sub>
                        </m:sSub>
                        <m:r>
                          <a:rPr lang="es-CO" sz="2800" b="0" i="1" smtClean="0">
                            <a:latin typeface="Cambria Math" panose="02040503050406030204" pitchFamily="18" charset="0"/>
                          </a:rPr>
                          <m:t>= </m:t>
                        </m:r>
                        <m:box>
                          <m:boxPr>
                            <m:ctrlPr>
                              <a:rPr lang="es-CO" sz="2800" b="0" i="1" smtClean="0">
                                <a:latin typeface="Cambria Math" panose="02040503050406030204" pitchFamily="18" charset="0"/>
                              </a:rPr>
                            </m:ctrlPr>
                          </m:boxPr>
                          <m:e>
                            <m:argPr>
                              <m:argSz m:val="-1"/>
                            </m:argPr>
                            <m:f>
                              <m:fPr>
                                <m:ctrlPr>
                                  <a:rPr lang="es-CO" sz="2800" b="0" i="1" smtClean="0">
                                    <a:latin typeface="Cambria Math" panose="02040503050406030204" pitchFamily="18" charset="0"/>
                                  </a:rPr>
                                </m:ctrlPr>
                              </m:fPr>
                              <m:num>
                                <m:r>
                                  <a:rPr lang="es-CO" sz="2800" b="0" i="1" smtClean="0">
                                    <a:latin typeface="Cambria Math" panose="02040503050406030204" pitchFamily="18" charset="0"/>
                                  </a:rPr>
                                  <m:t>𝑛</m:t>
                                </m:r>
                                <m:r>
                                  <a:rPr lang="es-CO" sz="2800" b="0" i="1" smtClean="0">
                                    <a:latin typeface="Cambria Math" panose="02040503050406030204" pitchFamily="18" charset="0"/>
                                  </a:rPr>
                                  <m:t> </m:t>
                                </m:r>
                                <m:nary>
                                  <m:naryPr>
                                    <m:chr m:val="∑"/>
                                    <m:ctrlPr>
                                      <a:rPr lang="es-CO" sz="2800" b="0" i="1" smtClean="0">
                                        <a:latin typeface="Cambria Math" panose="02040503050406030204" pitchFamily="18" charset="0"/>
                                      </a:rPr>
                                    </m:ctrlPr>
                                  </m:naryPr>
                                  <m:sub>
                                    <m:r>
                                      <m:rPr>
                                        <m:brk m:alnAt="23"/>
                                      </m:rPr>
                                      <a:rPr lang="es-CO" sz="2800" b="0" i="1" smtClean="0">
                                        <a:latin typeface="Cambria Math" panose="02040503050406030204" pitchFamily="18" charset="0"/>
                                      </a:rPr>
                                      <m:t>𝑖</m:t>
                                    </m:r>
                                    <m:r>
                                      <a:rPr lang="es-CO" sz="2800" b="0" i="1" smtClean="0">
                                        <a:latin typeface="Cambria Math" panose="02040503050406030204" pitchFamily="18" charset="0"/>
                                      </a:rPr>
                                      <m:t>=</m:t>
                                    </m:r>
                                    <m:r>
                                      <m:rPr>
                                        <m:brk m:alnAt="23"/>
                                      </m:rP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𝑦</m:t>
                                        </m:r>
                                      </m:e>
                                      <m:sub>
                                        <m:r>
                                          <a:rPr lang="es-CO" sz="2800" b="0" i="1" smtClean="0">
                                            <a:latin typeface="Cambria Math" panose="02040503050406030204" pitchFamily="18" charset="0"/>
                                          </a:rPr>
                                          <m:t>𝑖</m:t>
                                        </m:r>
                                      </m:sub>
                                    </m:sSub>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𝑥</m:t>
                                        </m:r>
                                      </m:e>
                                      <m:sub>
                                        <m:r>
                                          <a:rPr lang="es-CO" sz="2800" b="0" i="1" smtClean="0">
                                            <a:latin typeface="Cambria Math" panose="02040503050406030204" pitchFamily="18" charset="0"/>
                                          </a:rPr>
                                          <m:t>𝑖</m:t>
                                        </m:r>
                                      </m:sub>
                                    </m:sSub>
                                  </m:e>
                                </m:nary>
                                <m:r>
                                  <a:rPr lang="es-CO" sz="2800" b="0" i="1" smtClean="0">
                                    <a:latin typeface="Cambria Math" panose="02040503050406030204" pitchFamily="18" charset="0"/>
                                  </a:rPr>
                                  <m:t> − </m:t>
                                </m:r>
                                <m:nary>
                                  <m:naryPr>
                                    <m:chr m:val="∑"/>
                                    <m:ctrlPr>
                                      <a:rPr lang="es-CO" sz="2800" b="0" i="1" smtClean="0">
                                        <a:latin typeface="Cambria Math" panose="02040503050406030204" pitchFamily="18" charset="0"/>
                                      </a:rPr>
                                    </m:ctrlPr>
                                  </m:naryPr>
                                  <m:sub>
                                    <m:r>
                                      <m:rPr>
                                        <m:brk m:alnAt="23"/>
                                      </m:rPr>
                                      <a:rPr lang="es-CO" sz="2800" b="0" i="1" smtClean="0">
                                        <a:latin typeface="Cambria Math" panose="02040503050406030204" pitchFamily="18" charset="0"/>
                                      </a:rPr>
                                      <m:t>𝑖</m:t>
                                    </m:r>
                                    <m:r>
                                      <a:rPr lang="es-CO" sz="2800" b="0" i="1" smtClean="0">
                                        <a:latin typeface="Cambria Math" panose="02040503050406030204" pitchFamily="18" charset="0"/>
                                      </a:rPr>
                                      <m:t>=</m:t>
                                    </m:r>
                                    <m:r>
                                      <m:rPr>
                                        <m:brk m:alnAt="23"/>
                                      </m:rP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𝑦</m:t>
                                        </m:r>
                                      </m:e>
                                      <m:sub>
                                        <m:r>
                                          <a:rPr lang="es-CO" sz="2800" b="0" i="1" smtClean="0">
                                            <a:latin typeface="Cambria Math" panose="02040503050406030204" pitchFamily="18" charset="0"/>
                                          </a:rPr>
                                          <m:t>𝑖</m:t>
                                        </m:r>
                                      </m:sub>
                                    </m:sSub>
                                  </m:e>
                                </m:nary>
                                <m:r>
                                  <a:rPr lang="es-CO" sz="2800" b="0" i="1" smtClean="0">
                                    <a:latin typeface="Cambria Math" panose="02040503050406030204" pitchFamily="18" charset="0"/>
                                  </a:rPr>
                                  <m:t> </m:t>
                                </m:r>
                                <m:nary>
                                  <m:naryPr>
                                    <m:chr m:val="∑"/>
                                    <m:ctrlPr>
                                      <a:rPr lang="es-CO" sz="2800" b="0" i="1" smtClean="0">
                                        <a:latin typeface="Cambria Math" panose="02040503050406030204" pitchFamily="18" charset="0"/>
                                      </a:rPr>
                                    </m:ctrlPr>
                                  </m:naryPr>
                                  <m:sub>
                                    <m:r>
                                      <m:rPr>
                                        <m:brk m:alnAt="23"/>
                                      </m:rPr>
                                      <a:rPr lang="es-CO" sz="2800" b="0" i="1" smtClean="0">
                                        <a:latin typeface="Cambria Math" panose="02040503050406030204" pitchFamily="18" charset="0"/>
                                      </a:rPr>
                                      <m:t>𝑖</m:t>
                                    </m:r>
                                    <m:r>
                                      <a:rPr lang="es-CO" sz="2800" b="0" i="1" smtClean="0">
                                        <a:latin typeface="Cambria Math" panose="02040503050406030204" pitchFamily="18" charset="0"/>
                                      </a:rPr>
                                      <m:t>=</m:t>
                                    </m:r>
                                    <m:r>
                                      <m:rPr>
                                        <m:brk m:alnAt="23"/>
                                      </m:rP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𝑥</m:t>
                                        </m:r>
                                      </m:e>
                                      <m:sub>
                                        <m:r>
                                          <a:rPr lang="es-CO" sz="2800" b="0" i="1" smtClean="0">
                                            <a:latin typeface="Cambria Math" panose="02040503050406030204" pitchFamily="18" charset="0"/>
                                          </a:rPr>
                                          <m:t>𝑖</m:t>
                                        </m:r>
                                      </m:sub>
                                    </m:sSub>
                                  </m:e>
                                </m:nary>
                              </m:num>
                              <m:den>
                                <m:r>
                                  <a:rPr lang="es-CO" sz="2800" b="0" i="1" smtClean="0">
                                    <a:latin typeface="Cambria Math" panose="02040503050406030204" pitchFamily="18" charset="0"/>
                                  </a:rPr>
                                  <m:t>𝑛</m:t>
                                </m:r>
                                <m:r>
                                  <a:rPr lang="es-CO" sz="2800" b="0" i="1" smtClean="0">
                                    <a:latin typeface="Cambria Math" panose="02040503050406030204" pitchFamily="18" charset="0"/>
                                  </a:rPr>
                                  <m:t> </m:t>
                                </m:r>
                                <m:nary>
                                  <m:naryPr>
                                    <m:chr m:val="∑"/>
                                    <m:ctrlPr>
                                      <a:rPr lang="es-CO" sz="2800" b="0" i="1" smtClean="0">
                                        <a:latin typeface="Cambria Math" panose="02040503050406030204" pitchFamily="18" charset="0"/>
                                      </a:rPr>
                                    </m:ctrlPr>
                                  </m:naryPr>
                                  <m:sub>
                                    <m:r>
                                      <m:rPr>
                                        <m:brk m:alnAt="23"/>
                                      </m:rPr>
                                      <a:rPr lang="es-CO" sz="2800" b="0" i="1" smtClean="0">
                                        <a:latin typeface="Cambria Math" panose="02040503050406030204" pitchFamily="18" charset="0"/>
                                      </a:rPr>
                                      <m:t>𝑖</m:t>
                                    </m:r>
                                    <m:r>
                                      <a:rPr lang="es-CO" sz="2800" b="0" i="1" smtClean="0">
                                        <a:latin typeface="Cambria Math" panose="02040503050406030204" pitchFamily="18" charset="0"/>
                                      </a:rPr>
                                      <m:t>=</m:t>
                                    </m:r>
                                    <m:r>
                                      <m:rPr>
                                        <m:brk m:alnAt="23"/>
                                      </m:rP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sSubSup>
                                      <m:sSubSupPr>
                                        <m:ctrlPr>
                                          <a:rPr lang="es-CO" sz="2800" b="0" i="1" smtClean="0">
                                            <a:latin typeface="Cambria Math" panose="02040503050406030204" pitchFamily="18" charset="0"/>
                                          </a:rPr>
                                        </m:ctrlPr>
                                      </m:sSubSupPr>
                                      <m:e>
                                        <m:r>
                                          <a:rPr lang="es-CO" sz="2800" b="0" i="1" smtClean="0">
                                            <a:latin typeface="Cambria Math" panose="02040503050406030204" pitchFamily="18" charset="0"/>
                                          </a:rPr>
                                          <m:t>𝑥</m:t>
                                        </m:r>
                                      </m:e>
                                      <m:sub>
                                        <m:r>
                                          <a:rPr lang="es-CO" sz="2800" b="0" i="1" smtClean="0">
                                            <a:latin typeface="Cambria Math" panose="02040503050406030204" pitchFamily="18" charset="0"/>
                                          </a:rPr>
                                          <m:t>𝑖</m:t>
                                        </m:r>
                                      </m:sub>
                                      <m:sup>
                                        <m:r>
                                          <a:rPr lang="es-CO" sz="2800" b="0" i="1" smtClean="0">
                                            <a:latin typeface="Cambria Math" panose="02040503050406030204" pitchFamily="18" charset="0"/>
                                          </a:rPr>
                                          <m:t>2</m:t>
                                        </m:r>
                                      </m:sup>
                                    </m:sSubSup>
                                  </m:e>
                                </m:nary>
                                <m:r>
                                  <a:rPr lang="es-CO" sz="2800" b="0" i="1" smtClean="0">
                                    <a:latin typeface="Cambria Math" panose="02040503050406030204" pitchFamily="18" charset="0"/>
                                  </a:rPr>
                                  <m:t> − </m:t>
                                </m:r>
                                <m:sSup>
                                  <m:sSupPr>
                                    <m:ctrlPr>
                                      <a:rPr lang="es-CO" sz="2800" b="0" i="1" smtClean="0">
                                        <a:latin typeface="Cambria Math" panose="02040503050406030204" pitchFamily="18" charset="0"/>
                                      </a:rPr>
                                    </m:ctrlPr>
                                  </m:sSupPr>
                                  <m:e>
                                    <m:d>
                                      <m:dPr>
                                        <m:ctrlPr>
                                          <a:rPr lang="es-CO" sz="2800" b="0" i="1" smtClean="0">
                                            <a:latin typeface="Cambria Math" panose="02040503050406030204" pitchFamily="18" charset="0"/>
                                          </a:rPr>
                                        </m:ctrlPr>
                                      </m:dPr>
                                      <m:e>
                                        <m:nary>
                                          <m:naryPr>
                                            <m:chr m:val="∑"/>
                                            <m:ctrlPr>
                                              <a:rPr lang="es-CO" sz="2800" b="0" i="1" smtClean="0">
                                                <a:latin typeface="Cambria Math" panose="02040503050406030204" pitchFamily="18" charset="0"/>
                                              </a:rPr>
                                            </m:ctrlPr>
                                          </m:naryPr>
                                          <m:sub>
                                            <m:r>
                                              <m:rPr>
                                                <m:brk m:alnAt="23"/>
                                              </m:rPr>
                                              <a:rPr lang="es-CO" sz="2800" b="0" i="1" smtClean="0">
                                                <a:latin typeface="Cambria Math" panose="02040503050406030204" pitchFamily="18" charset="0"/>
                                              </a:rPr>
                                              <m:t>𝑖</m:t>
                                            </m:r>
                                            <m:r>
                                              <a:rPr lang="es-CO" sz="2800" b="0" i="1" smtClean="0">
                                                <a:latin typeface="Cambria Math" panose="02040503050406030204" pitchFamily="18" charset="0"/>
                                              </a:rPr>
                                              <m:t>=</m:t>
                                            </m:r>
                                            <m:r>
                                              <m:rPr>
                                                <m:brk m:alnAt="23"/>
                                              </m:rP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𝑥</m:t>
                                                </m:r>
                                              </m:e>
                                              <m:sub>
                                                <m:r>
                                                  <a:rPr lang="es-CO" sz="2800" b="0" i="1" smtClean="0">
                                                    <a:latin typeface="Cambria Math" panose="02040503050406030204" pitchFamily="18" charset="0"/>
                                                  </a:rPr>
                                                  <m:t>𝑖</m:t>
                                                </m:r>
                                              </m:sub>
                                            </m:sSub>
                                          </m:e>
                                        </m:nary>
                                      </m:e>
                                    </m:d>
                                  </m:e>
                                  <m:sup>
                                    <m:r>
                                      <a:rPr lang="es-CO" sz="2800" b="0" i="1" smtClean="0">
                                        <a:latin typeface="Cambria Math" panose="02040503050406030204" pitchFamily="18" charset="0"/>
                                      </a:rPr>
                                      <m:t>2</m:t>
                                    </m:r>
                                  </m:sup>
                                </m:sSup>
                              </m:den>
                            </m:f>
                          </m:e>
                        </m:box>
                      </m:oMath>
                    </m:oMathPara>
                  </a14:m>
                  <a:endParaRPr lang="es-CO" sz="2800" dirty="0"/>
                </a:p>
              </p:txBody>
            </p:sp>
          </mc:Choice>
          <mc:Fallback>
            <p:sp>
              <p:nvSpPr>
                <p:cNvPr id="2" name="CuadroTexto 1"/>
                <p:cNvSpPr txBox="1">
                  <a:spLocks noRot="1" noChangeAspect="1" noMove="1" noResize="1" noEditPoints="1" noAdjustHandles="1" noChangeArrowheads="1" noChangeShapeType="1" noTextEdit="1"/>
                </p:cNvSpPr>
                <p:nvPr/>
              </p:nvSpPr>
              <p:spPr>
                <a:xfrm>
                  <a:off x="1691640" y="2682240"/>
                  <a:ext cx="4755725" cy="895181"/>
                </a:xfrm>
                <a:prstGeom prst="rect">
                  <a:avLst/>
                </a:prstGeom>
                <a:blipFill rotWithShape="0">
                  <a:blip r:embed="rId2"/>
                  <a:stretch>
                    <a:fillRect/>
                  </a:stretch>
                </a:blipFill>
              </p:spPr>
              <p:txBody>
                <a:bodyPr/>
                <a:lstStyle/>
                <a:p>
                  <a:r>
                    <a:rPr lang="es-CO">
                      <a:noFill/>
                    </a:rPr>
                    <a:t> </a:t>
                  </a:r>
                </a:p>
              </p:txBody>
            </p:sp>
          </mc:Fallback>
        </mc:AlternateContent>
        <mc:AlternateContent xmlns:mc="http://schemas.openxmlformats.org/markup-compatibility/2006">
          <mc:Choice xmlns:a14="http://schemas.microsoft.com/office/drawing/2010/main" xmlns="" Requires="a14">
            <p:sp>
              <p:nvSpPr>
                <p:cNvPr id="6" name="CuadroTexto 5"/>
                <p:cNvSpPr txBox="1"/>
                <p:nvPr/>
              </p:nvSpPr>
              <p:spPr>
                <a:xfrm>
                  <a:off x="1691639" y="4221480"/>
                  <a:ext cx="5511189" cy="9246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CO" sz="2800" i="1" smtClean="0">
                                <a:latin typeface="Cambria Math" panose="02040503050406030204" pitchFamily="18" charset="0"/>
                              </a:rPr>
                            </m:ctrlPr>
                          </m:sSubPr>
                          <m:e>
                            <m:r>
                              <a:rPr lang="es-CO" sz="2800" b="0" i="1" smtClean="0">
                                <a:latin typeface="Cambria Math" panose="02040503050406030204" pitchFamily="18" charset="0"/>
                              </a:rPr>
                              <m:t>𝑎</m:t>
                            </m:r>
                          </m:e>
                          <m:sub>
                            <m:r>
                              <a:rPr lang="es-CO" sz="2800" b="0" i="1" smtClean="0">
                                <a:latin typeface="Cambria Math" panose="02040503050406030204" pitchFamily="18" charset="0"/>
                              </a:rPr>
                              <m:t>0</m:t>
                            </m:r>
                          </m:sub>
                        </m:sSub>
                        <m:r>
                          <a:rPr lang="es-CO" sz="2800" b="0" i="1" smtClean="0">
                            <a:latin typeface="Cambria Math" panose="02040503050406030204" pitchFamily="18" charset="0"/>
                          </a:rPr>
                          <m:t>= </m:t>
                        </m:r>
                        <m:box>
                          <m:boxPr>
                            <m:ctrlPr>
                              <a:rPr lang="es-CO" sz="2800" b="0" i="1" smtClean="0">
                                <a:latin typeface="Cambria Math" panose="02040503050406030204" pitchFamily="18" charset="0"/>
                              </a:rPr>
                            </m:ctrlPr>
                          </m:boxPr>
                          <m:e>
                            <m:argPr>
                              <m:argSz m:val="-1"/>
                            </m:argPr>
                            <m:f>
                              <m:fPr>
                                <m:ctrlPr>
                                  <a:rPr lang="es-CO" sz="2800" b="0" i="1" smtClean="0">
                                    <a:latin typeface="Cambria Math" panose="02040503050406030204" pitchFamily="18" charset="0"/>
                                  </a:rPr>
                                </m:ctrlPr>
                              </m:fPr>
                              <m:num>
                                <m:r>
                                  <a:rPr lang="es-CO" sz="2800" b="0" i="1" smtClean="0">
                                    <a:latin typeface="Cambria Math" panose="02040503050406030204" pitchFamily="18" charset="0"/>
                                  </a:rPr>
                                  <m:t> </m:t>
                                </m:r>
                                <m:nary>
                                  <m:naryPr>
                                    <m:chr m:val="∑"/>
                                    <m:ctrlPr>
                                      <a:rPr lang="es-CO" sz="2800" b="0" i="1" smtClean="0">
                                        <a:latin typeface="Cambria Math" panose="02040503050406030204" pitchFamily="18" charset="0"/>
                                      </a:rPr>
                                    </m:ctrlPr>
                                  </m:naryPr>
                                  <m:sub>
                                    <m:r>
                                      <m:rPr>
                                        <m:brk m:alnAt="23"/>
                                      </m:rPr>
                                      <a:rPr lang="es-CO" sz="2800" b="0" i="1" smtClean="0">
                                        <a:latin typeface="Cambria Math" panose="02040503050406030204" pitchFamily="18" charset="0"/>
                                      </a:rPr>
                                      <m:t>𝑖</m:t>
                                    </m:r>
                                    <m:r>
                                      <a:rPr lang="es-CO" sz="2800" b="0" i="1" smtClean="0">
                                        <a:latin typeface="Cambria Math" panose="02040503050406030204" pitchFamily="18" charset="0"/>
                                      </a:rPr>
                                      <m:t>=</m:t>
                                    </m:r>
                                    <m:r>
                                      <m:rPr>
                                        <m:brk m:alnAt="23"/>
                                      </m:rP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𝑦</m:t>
                                        </m:r>
                                      </m:e>
                                      <m:sub>
                                        <m:r>
                                          <a:rPr lang="es-CO" sz="2800" b="0" i="1" smtClean="0">
                                            <a:latin typeface="Cambria Math" panose="02040503050406030204" pitchFamily="18" charset="0"/>
                                          </a:rPr>
                                          <m:t>𝑖</m:t>
                                        </m:r>
                                      </m:sub>
                                    </m:sSub>
                                  </m:e>
                                </m:nary>
                                <m:r>
                                  <a:rPr lang="es-CO" sz="2800" b="0" i="1" smtClean="0">
                                    <a:latin typeface="Cambria Math" panose="02040503050406030204" pitchFamily="18" charset="0"/>
                                  </a:rPr>
                                  <m:t> </m:t>
                                </m:r>
                                <m:nary>
                                  <m:naryPr>
                                    <m:chr m:val="∑"/>
                                    <m:ctrlPr>
                                      <a:rPr lang="es-CO" sz="2800" b="0" i="1" smtClean="0">
                                        <a:latin typeface="Cambria Math" panose="02040503050406030204" pitchFamily="18" charset="0"/>
                                      </a:rPr>
                                    </m:ctrlPr>
                                  </m:naryPr>
                                  <m:sub>
                                    <m:r>
                                      <m:rPr>
                                        <m:brk m:alnAt="23"/>
                                      </m:rPr>
                                      <a:rPr lang="es-CO" sz="2800" b="0" i="1" smtClean="0">
                                        <a:latin typeface="Cambria Math" panose="02040503050406030204" pitchFamily="18" charset="0"/>
                                      </a:rPr>
                                      <m:t>𝑖</m:t>
                                    </m:r>
                                    <m:r>
                                      <a:rPr lang="es-CO" sz="2800" b="0" i="1" smtClean="0">
                                        <a:latin typeface="Cambria Math" panose="02040503050406030204" pitchFamily="18" charset="0"/>
                                      </a:rPr>
                                      <m:t>=</m:t>
                                    </m:r>
                                    <m:r>
                                      <m:rPr>
                                        <m:brk m:alnAt="23"/>
                                      </m:rP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sSubSup>
                                      <m:sSubSupPr>
                                        <m:ctrlPr>
                                          <a:rPr lang="es-CO" sz="2800" b="0" i="1" smtClean="0">
                                            <a:latin typeface="Cambria Math" panose="02040503050406030204" pitchFamily="18" charset="0"/>
                                          </a:rPr>
                                        </m:ctrlPr>
                                      </m:sSubSupPr>
                                      <m:e>
                                        <m:r>
                                          <a:rPr lang="es-CO" sz="2800" b="0" i="1" smtClean="0">
                                            <a:latin typeface="Cambria Math" panose="02040503050406030204" pitchFamily="18" charset="0"/>
                                          </a:rPr>
                                          <m:t>𝑥</m:t>
                                        </m:r>
                                      </m:e>
                                      <m:sub>
                                        <m:r>
                                          <a:rPr lang="es-CO" sz="2800" b="0" i="1" smtClean="0">
                                            <a:latin typeface="Cambria Math" panose="02040503050406030204" pitchFamily="18" charset="0"/>
                                          </a:rPr>
                                          <m:t>𝑖</m:t>
                                        </m:r>
                                      </m:sub>
                                      <m:sup>
                                        <m:r>
                                          <a:rPr lang="es-CO" sz="2800" b="0" i="1" smtClean="0">
                                            <a:latin typeface="Cambria Math" panose="02040503050406030204" pitchFamily="18" charset="0"/>
                                          </a:rPr>
                                          <m:t>2</m:t>
                                        </m:r>
                                      </m:sup>
                                    </m:sSubSup>
                                  </m:e>
                                </m:nary>
                                <m:r>
                                  <a:rPr lang="es-CO" sz="2800" b="0" i="1" smtClean="0">
                                    <a:latin typeface="Cambria Math" panose="02040503050406030204" pitchFamily="18" charset="0"/>
                                  </a:rPr>
                                  <m:t> −</m:t>
                                </m:r>
                                <m:nary>
                                  <m:naryPr>
                                    <m:chr m:val="∑"/>
                                    <m:ctrlPr>
                                      <a:rPr lang="es-CO" sz="2800" i="1">
                                        <a:latin typeface="Cambria Math" panose="02040503050406030204" pitchFamily="18" charset="0"/>
                                      </a:rPr>
                                    </m:ctrlPr>
                                  </m:naryPr>
                                  <m:sub>
                                    <m:r>
                                      <m:rPr>
                                        <m:brk m:alnAt="23"/>
                                      </m:rPr>
                                      <a:rPr lang="es-CO" sz="2800" i="1">
                                        <a:latin typeface="Cambria Math" panose="02040503050406030204" pitchFamily="18" charset="0"/>
                                      </a:rPr>
                                      <m:t>𝑖</m:t>
                                    </m:r>
                                    <m:r>
                                      <a:rPr lang="es-CO" sz="2800" i="1">
                                        <a:latin typeface="Cambria Math" panose="02040503050406030204" pitchFamily="18" charset="0"/>
                                      </a:rPr>
                                      <m:t>=1</m:t>
                                    </m:r>
                                  </m:sub>
                                  <m:sup>
                                    <m:r>
                                      <a:rPr lang="es-CO" sz="2800" i="1">
                                        <a:latin typeface="Cambria Math" panose="02040503050406030204" pitchFamily="18" charset="0"/>
                                      </a:rPr>
                                      <m:t>𝑛</m:t>
                                    </m:r>
                                  </m:sup>
                                  <m:e>
                                    <m:sSub>
                                      <m:sSubPr>
                                        <m:ctrlPr>
                                          <a:rPr lang="es-CO" sz="2800" i="1">
                                            <a:latin typeface="Cambria Math" panose="02040503050406030204" pitchFamily="18" charset="0"/>
                                          </a:rPr>
                                        </m:ctrlPr>
                                      </m:sSubPr>
                                      <m:e>
                                        <m:r>
                                          <a:rPr lang="es-CO" sz="2800" i="1">
                                            <a:latin typeface="Cambria Math" panose="02040503050406030204" pitchFamily="18" charset="0"/>
                                          </a:rPr>
                                          <m:t>𝑦</m:t>
                                        </m:r>
                                      </m:e>
                                      <m:sub>
                                        <m:r>
                                          <a:rPr lang="es-CO" sz="2800" i="1">
                                            <a:latin typeface="Cambria Math" panose="02040503050406030204" pitchFamily="18" charset="0"/>
                                          </a:rPr>
                                          <m:t>𝑖</m:t>
                                        </m:r>
                                      </m:sub>
                                    </m:sSub>
                                    <m:sSub>
                                      <m:sSubPr>
                                        <m:ctrlPr>
                                          <a:rPr lang="es-CO" sz="2800" i="1">
                                            <a:latin typeface="Cambria Math" panose="02040503050406030204" pitchFamily="18" charset="0"/>
                                          </a:rPr>
                                        </m:ctrlPr>
                                      </m:sSubPr>
                                      <m:e>
                                        <m:r>
                                          <a:rPr lang="es-CO" sz="2800" i="1">
                                            <a:latin typeface="Cambria Math" panose="02040503050406030204" pitchFamily="18" charset="0"/>
                                          </a:rPr>
                                          <m:t>𝑥</m:t>
                                        </m:r>
                                      </m:e>
                                      <m:sub>
                                        <m:r>
                                          <a:rPr lang="es-CO" sz="2800" i="1">
                                            <a:latin typeface="Cambria Math" panose="02040503050406030204" pitchFamily="18" charset="0"/>
                                          </a:rPr>
                                          <m:t>𝑖</m:t>
                                        </m:r>
                                      </m:sub>
                                    </m:sSub>
                                  </m:e>
                                </m:nary>
                                <m:nary>
                                  <m:naryPr>
                                    <m:chr m:val="∑"/>
                                    <m:ctrlPr>
                                      <a:rPr lang="es-CO" sz="2800" i="1">
                                        <a:latin typeface="Cambria Math" panose="02040503050406030204" pitchFamily="18" charset="0"/>
                                      </a:rPr>
                                    </m:ctrlPr>
                                  </m:naryPr>
                                  <m:sub>
                                    <m:r>
                                      <m:rPr>
                                        <m:brk m:alnAt="23"/>
                                      </m:rPr>
                                      <a:rPr lang="es-CO" sz="2800" i="1">
                                        <a:latin typeface="Cambria Math" panose="02040503050406030204" pitchFamily="18" charset="0"/>
                                      </a:rPr>
                                      <m:t>𝑖</m:t>
                                    </m:r>
                                    <m:r>
                                      <a:rPr lang="es-CO" sz="2800" i="1">
                                        <a:latin typeface="Cambria Math" panose="02040503050406030204" pitchFamily="18" charset="0"/>
                                      </a:rPr>
                                      <m:t>=1</m:t>
                                    </m:r>
                                  </m:sub>
                                  <m:sup>
                                    <m:r>
                                      <a:rPr lang="es-CO" sz="2800" i="1">
                                        <a:latin typeface="Cambria Math" panose="02040503050406030204" pitchFamily="18" charset="0"/>
                                      </a:rPr>
                                      <m:t>𝑛</m:t>
                                    </m:r>
                                  </m:sup>
                                  <m:e>
                                    <m:sSub>
                                      <m:sSubPr>
                                        <m:ctrlPr>
                                          <a:rPr lang="es-CO" sz="2800" i="1">
                                            <a:latin typeface="Cambria Math" panose="02040503050406030204" pitchFamily="18" charset="0"/>
                                          </a:rPr>
                                        </m:ctrlPr>
                                      </m:sSubPr>
                                      <m:e>
                                        <m:r>
                                          <a:rPr lang="es-CO" sz="2800" i="1">
                                            <a:latin typeface="Cambria Math" panose="02040503050406030204" pitchFamily="18" charset="0"/>
                                          </a:rPr>
                                          <m:t>𝑥</m:t>
                                        </m:r>
                                      </m:e>
                                      <m:sub>
                                        <m:r>
                                          <a:rPr lang="es-CO" sz="2800" i="1">
                                            <a:latin typeface="Cambria Math" panose="02040503050406030204" pitchFamily="18" charset="0"/>
                                          </a:rPr>
                                          <m:t>𝑖</m:t>
                                        </m:r>
                                      </m:sub>
                                    </m:sSub>
                                  </m:e>
                                </m:nary>
                              </m:num>
                              <m:den>
                                <m:r>
                                  <a:rPr lang="es-CO" sz="2800" b="0" i="1" smtClean="0">
                                    <a:latin typeface="Cambria Math" panose="02040503050406030204" pitchFamily="18" charset="0"/>
                                  </a:rPr>
                                  <m:t>𝑛</m:t>
                                </m:r>
                                <m:r>
                                  <a:rPr lang="es-CO" sz="2800" b="0" i="1" smtClean="0">
                                    <a:latin typeface="Cambria Math" panose="02040503050406030204" pitchFamily="18" charset="0"/>
                                  </a:rPr>
                                  <m:t> </m:t>
                                </m:r>
                                <m:nary>
                                  <m:naryPr>
                                    <m:chr m:val="∑"/>
                                    <m:ctrlPr>
                                      <a:rPr lang="es-CO" sz="2800" b="0" i="1" smtClean="0">
                                        <a:latin typeface="Cambria Math" panose="02040503050406030204" pitchFamily="18" charset="0"/>
                                      </a:rPr>
                                    </m:ctrlPr>
                                  </m:naryPr>
                                  <m:sub>
                                    <m:r>
                                      <m:rPr>
                                        <m:brk m:alnAt="23"/>
                                      </m:rPr>
                                      <a:rPr lang="es-CO" sz="2800" b="0" i="1" smtClean="0">
                                        <a:latin typeface="Cambria Math" panose="02040503050406030204" pitchFamily="18" charset="0"/>
                                      </a:rPr>
                                      <m:t>𝑖</m:t>
                                    </m:r>
                                    <m:r>
                                      <a:rPr lang="es-CO" sz="2800" b="0" i="1" smtClean="0">
                                        <a:latin typeface="Cambria Math" panose="02040503050406030204" pitchFamily="18" charset="0"/>
                                      </a:rPr>
                                      <m:t>=</m:t>
                                    </m:r>
                                    <m:r>
                                      <m:rPr>
                                        <m:brk m:alnAt="23"/>
                                      </m:rP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sSubSup>
                                      <m:sSubSupPr>
                                        <m:ctrlPr>
                                          <a:rPr lang="es-CO" sz="2800" b="0" i="1" smtClean="0">
                                            <a:latin typeface="Cambria Math" panose="02040503050406030204" pitchFamily="18" charset="0"/>
                                          </a:rPr>
                                        </m:ctrlPr>
                                      </m:sSubSupPr>
                                      <m:e>
                                        <m:r>
                                          <a:rPr lang="es-CO" sz="2800" b="0" i="1" smtClean="0">
                                            <a:latin typeface="Cambria Math" panose="02040503050406030204" pitchFamily="18" charset="0"/>
                                          </a:rPr>
                                          <m:t>𝑥</m:t>
                                        </m:r>
                                      </m:e>
                                      <m:sub>
                                        <m:r>
                                          <a:rPr lang="es-CO" sz="2800" b="0" i="1" smtClean="0">
                                            <a:latin typeface="Cambria Math" panose="02040503050406030204" pitchFamily="18" charset="0"/>
                                          </a:rPr>
                                          <m:t>𝑖</m:t>
                                        </m:r>
                                      </m:sub>
                                      <m:sup>
                                        <m:r>
                                          <a:rPr lang="es-CO" sz="2800" b="0" i="1" smtClean="0">
                                            <a:latin typeface="Cambria Math" panose="02040503050406030204" pitchFamily="18" charset="0"/>
                                          </a:rPr>
                                          <m:t>2</m:t>
                                        </m:r>
                                      </m:sup>
                                    </m:sSubSup>
                                  </m:e>
                                </m:nary>
                                <m:r>
                                  <a:rPr lang="es-CO" sz="2800" b="0" i="1" smtClean="0">
                                    <a:latin typeface="Cambria Math" panose="02040503050406030204" pitchFamily="18" charset="0"/>
                                  </a:rPr>
                                  <m:t> − </m:t>
                                </m:r>
                                <m:sSup>
                                  <m:sSupPr>
                                    <m:ctrlPr>
                                      <a:rPr lang="es-CO" sz="2800" b="0" i="1" smtClean="0">
                                        <a:latin typeface="Cambria Math" panose="02040503050406030204" pitchFamily="18" charset="0"/>
                                      </a:rPr>
                                    </m:ctrlPr>
                                  </m:sSupPr>
                                  <m:e>
                                    <m:d>
                                      <m:dPr>
                                        <m:ctrlPr>
                                          <a:rPr lang="es-CO" sz="2800" b="0" i="1" smtClean="0">
                                            <a:latin typeface="Cambria Math" panose="02040503050406030204" pitchFamily="18" charset="0"/>
                                          </a:rPr>
                                        </m:ctrlPr>
                                      </m:dPr>
                                      <m:e>
                                        <m:nary>
                                          <m:naryPr>
                                            <m:chr m:val="∑"/>
                                            <m:ctrlPr>
                                              <a:rPr lang="es-CO" sz="2800" b="0" i="1" smtClean="0">
                                                <a:latin typeface="Cambria Math" panose="02040503050406030204" pitchFamily="18" charset="0"/>
                                              </a:rPr>
                                            </m:ctrlPr>
                                          </m:naryPr>
                                          <m:sub>
                                            <m:r>
                                              <m:rPr>
                                                <m:brk m:alnAt="23"/>
                                              </m:rPr>
                                              <a:rPr lang="es-CO" sz="2800" b="0" i="1" smtClean="0">
                                                <a:latin typeface="Cambria Math" panose="02040503050406030204" pitchFamily="18" charset="0"/>
                                              </a:rPr>
                                              <m:t>𝑖</m:t>
                                            </m:r>
                                            <m:r>
                                              <a:rPr lang="es-CO" sz="2800" b="0" i="1" smtClean="0">
                                                <a:latin typeface="Cambria Math" panose="02040503050406030204" pitchFamily="18" charset="0"/>
                                              </a:rPr>
                                              <m:t>=</m:t>
                                            </m:r>
                                            <m:r>
                                              <m:rPr>
                                                <m:brk m:alnAt="23"/>
                                              </m:rPr>
                                              <a:rPr lang="es-CO" sz="2800" b="0" i="1" smtClean="0">
                                                <a:latin typeface="Cambria Math" panose="02040503050406030204" pitchFamily="18" charset="0"/>
                                              </a:rPr>
                                              <m:t>1</m:t>
                                            </m:r>
                                          </m:sub>
                                          <m:sup>
                                            <m:r>
                                              <a:rPr lang="es-CO" sz="2800" b="0" i="1" smtClean="0">
                                                <a:latin typeface="Cambria Math" panose="02040503050406030204" pitchFamily="18" charset="0"/>
                                              </a:rPr>
                                              <m:t>𝑛</m:t>
                                            </m:r>
                                          </m:sup>
                                          <m:e>
                                            <m:sSub>
                                              <m:sSubPr>
                                                <m:ctrlPr>
                                                  <a:rPr lang="es-CO" sz="2800" b="0" i="1" smtClean="0">
                                                    <a:latin typeface="Cambria Math" panose="02040503050406030204" pitchFamily="18" charset="0"/>
                                                  </a:rPr>
                                                </m:ctrlPr>
                                              </m:sSubPr>
                                              <m:e>
                                                <m:r>
                                                  <a:rPr lang="es-CO" sz="2800" b="0" i="1" smtClean="0">
                                                    <a:latin typeface="Cambria Math" panose="02040503050406030204" pitchFamily="18" charset="0"/>
                                                  </a:rPr>
                                                  <m:t>𝑥</m:t>
                                                </m:r>
                                              </m:e>
                                              <m:sub>
                                                <m:r>
                                                  <a:rPr lang="es-CO" sz="2800" b="0" i="1" smtClean="0">
                                                    <a:latin typeface="Cambria Math" panose="02040503050406030204" pitchFamily="18" charset="0"/>
                                                  </a:rPr>
                                                  <m:t>𝑖</m:t>
                                                </m:r>
                                              </m:sub>
                                            </m:sSub>
                                          </m:e>
                                        </m:nary>
                                      </m:e>
                                    </m:d>
                                  </m:e>
                                  <m:sup>
                                    <m:r>
                                      <a:rPr lang="es-CO" sz="2800" b="0" i="1" smtClean="0">
                                        <a:latin typeface="Cambria Math" panose="02040503050406030204" pitchFamily="18" charset="0"/>
                                      </a:rPr>
                                      <m:t>2</m:t>
                                    </m:r>
                                  </m:sup>
                                </m:sSup>
                              </m:den>
                            </m:f>
                          </m:e>
                        </m:box>
                      </m:oMath>
                    </m:oMathPara>
                  </a14:m>
                  <a:endParaRPr lang="es-CO" sz="2800" dirty="0"/>
                </a:p>
              </p:txBody>
            </p:sp>
          </mc:Choice>
          <mc:Fallback>
            <p:sp>
              <p:nvSpPr>
                <p:cNvPr id="6" name="CuadroTexto 5"/>
                <p:cNvSpPr txBox="1">
                  <a:spLocks noRot="1" noChangeAspect="1" noMove="1" noResize="1" noEditPoints="1" noAdjustHandles="1" noChangeArrowheads="1" noChangeShapeType="1" noTextEdit="1"/>
                </p:cNvSpPr>
                <p:nvPr/>
              </p:nvSpPr>
              <p:spPr>
                <a:xfrm>
                  <a:off x="1691639" y="4221480"/>
                  <a:ext cx="5511189" cy="924612"/>
                </a:xfrm>
                <a:prstGeom prst="rect">
                  <a:avLst/>
                </a:prstGeom>
                <a:blipFill rotWithShape="0">
                  <a:blip r:embed="rId3"/>
                  <a:stretch>
                    <a:fillRect/>
                  </a:stretch>
                </a:blipFill>
              </p:spPr>
              <p:txBody>
                <a:bodyPr/>
                <a:lstStyle/>
                <a:p>
                  <a:r>
                    <a:rPr lang="es-CO">
                      <a:noFill/>
                    </a:rPr>
                    <a:t> </a:t>
                  </a:r>
                </a:p>
              </p:txBody>
            </p:sp>
          </mc:Fallback>
        </mc:AlternateContent>
      </p:grpSp>
    </p:spTree>
    <p:extLst>
      <p:ext uri="{BB962C8B-B14F-4D97-AF65-F5344CB8AC3E}">
        <p14:creationId xmlns:p14="http://schemas.microsoft.com/office/powerpoint/2010/main" xmlns="" val="577669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es-CO" dirty="0" smtClean="0">
                <a:solidFill>
                  <a:schemeClr val="accent2">
                    <a:lumMod val="50000"/>
                  </a:schemeClr>
                </a:solidFill>
              </a:rPr>
              <a:t>Mínimos cuadrados lineales</a:t>
            </a:r>
            <a:endParaRPr lang="es-CO" dirty="0">
              <a:solidFill>
                <a:schemeClr val="accent2">
                  <a:lumMod val="50000"/>
                </a:schemeClr>
              </a:solidFill>
            </a:endParaRPr>
          </a:p>
        </p:txBody>
      </p:sp>
      <p:grpSp>
        <p:nvGrpSpPr>
          <p:cNvPr id="9" name="8 Grupo"/>
          <p:cNvGrpSpPr/>
          <p:nvPr/>
        </p:nvGrpSpPr>
        <p:grpSpPr>
          <a:xfrm>
            <a:off x="1829165" y="2214694"/>
            <a:ext cx="8152938" cy="3750412"/>
            <a:chOff x="1829165" y="2214694"/>
            <a:chExt cx="8152938" cy="3750412"/>
          </a:xfrm>
        </p:grpSpPr>
        <p:sp>
          <p:nvSpPr>
            <p:cNvPr id="3" name="CuadroTexto 2"/>
            <p:cNvSpPr txBox="1">
              <a:spLocks noRot="1" noChangeAspect="1" noMove="1" noResize="1" noEditPoints="1" noAdjustHandles="1" noChangeArrowheads="1" noChangeShapeType="1" noTextEdit="1"/>
            </p:cNvSpPr>
            <p:nvPr/>
          </p:nvSpPr>
          <p:spPr>
            <a:xfrm>
              <a:off x="2269542" y="2214694"/>
              <a:ext cx="7272184" cy="932628"/>
            </a:xfrm>
            <a:prstGeom prst="rect">
              <a:avLst/>
            </a:prstGeom>
            <a:blipFill rotWithShape="0">
              <a:blip r:embed="rId2"/>
              <a:stretch>
                <a:fillRect/>
              </a:stretch>
            </a:blipFill>
          </p:spPr>
          <p:txBody>
            <a:bodyPr/>
            <a:lstStyle/>
            <a:p>
              <a:r>
                <a:rPr lang="es-CO">
                  <a:solidFill>
                    <a:srgbClr val="92D050"/>
                  </a:solidFill>
                </a:rPr>
                <a:t> </a:t>
              </a:r>
            </a:p>
          </p:txBody>
        </p:sp>
        <mc:AlternateContent xmlns:mc="http://schemas.openxmlformats.org/markup-compatibility/2006">
          <mc:Choice xmlns:a14="http://schemas.microsoft.com/office/drawing/2010/main" xmlns="" Requires="a14">
            <p:sp>
              <p:nvSpPr>
                <p:cNvPr id="7" name="CuadroTexto 6"/>
                <p:cNvSpPr txBox="1"/>
                <p:nvPr/>
              </p:nvSpPr>
              <p:spPr>
                <a:xfrm>
                  <a:off x="2149670" y="3344557"/>
                  <a:ext cx="7511928" cy="93262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CO" sz="2000" i="1" smtClean="0">
                                <a:solidFill>
                                  <a:schemeClr val="accent2">
                                    <a:lumMod val="75000"/>
                                  </a:schemeClr>
                                </a:solidFill>
                                <a:latin typeface="Cambria Math" panose="02040503050406030204" pitchFamily="18" charset="0"/>
                              </a:rPr>
                            </m:ctrlPr>
                          </m:sSubPr>
                          <m:e>
                            <m:r>
                              <a:rPr lang="es-CO" sz="2000" b="0" i="1" smtClean="0">
                                <a:solidFill>
                                  <a:schemeClr val="accent2">
                                    <a:lumMod val="75000"/>
                                  </a:schemeClr>
                                </a:solidFill>
                                <a:latin typeface="Cambria Math" panose="02040503050406030204" pitchFamily="18" charset="0"/>
                              </a:rPr>
                              <m:t>𝑎</m:t>
                            </m:r>
                          </m:e>
                          <m:sub>
                            <m:r>
                              <a:rPr lang="es-CO" sz="2000" b="0" i="1" smtClean="0">
                                <a:solidFill>
                                  <a:schemeClr val="accent2">
                                    <a:lumMod val="75000"/>
                                  </a:schemeClr>
                                </a:solidFill>
                                <a:latin typeface="Cambria Math" panose="02040503050406030204" pitchFamily="18" charset="0"/>
                              </a:rPr>
                              <m:t>0</m:t>
                            </m:r>
                          </m:sub>
                        </m:sSub>
                        <m:r>
                          <a:rPr lang="es-CO" sz="2000" b="0" i="1" smtClean="0">
                            <a:solidFill>
                              <a:schemeClr val="accent2">
                                <a:lumMod val="75000"/>
                              </a:schemeClr>
                            </a:solidFill>
                            <a:latin typeface="Cambria Math" panose="02040503050406030204" pitchFamily="18" charset="0"/>
                          </a:rPr>
                          <m:t> </m:t>
                        </m:r>
                        <m:nary>
                          <m:naryPr>
                            <m:chr m:val="∑"/>
                            <m:ctrlPr>
                              <a:rPr lang="es-CO" sz="2000" b="0" i="1" smtClean="0">
                                <a:solidFill>
                                  <a:schemeClr val="accent2">
                                    <a:lumMod val="75000"/>
                                  </a:schemeClr>
                                </a:solidFill>
                                <a:latin typeface="Cambria Math" panose="02040503050406030204" pitchFamily="18" charset="0"/>
                              </a:rPr>
                            </m:ctrlPr>
                          </m:naryPr>
                          <m:sub>
                            <m:r>
                              <m:rPr>
                                <m:brk m:alnAt="23"/>
                              </m:rPr>
                              <a:rPr lang="es-CO" sz="2000" b="0" i="1" smtClean="0">
                                <a:solidFill>
                                  <a:schemeClr val="accent2">
                                    <a:lumMod val="75000"/>
                                  </a:schemeClr>
                                </a:solidFill>
                                <a:latin typeface="Cambria Math" panose="02040503050406030204" pitchFamily="18" charset="0"/>
                              </a:rPr>
                              <m:t>𝑖</m:t>
                            </m:r>
                            <m:r>
                              <a:rPr lang="es-CO" sz="2000" b="0" i="1" smtClean="0">
                                <a:solidFill>
                                  <a:schemeClr val="accent2">
                                    <a:lumMod val="75000"/>
                                  </a:schemeClr>
                                </a:solidFill>
                                <a:latin typeface="Cambria Math" panose="02040503050406030204" pitchFamily="18" charset="0"/>
                              </a:rPr>
                              <m:t>=</m:t>
                            </m:r>
                            <m:r>
                              <m:rPr>
                                <m:brk m:alnAt="23"/>
                              </m:rPr>
                              <a:rPr lang="es-CO" sz="2000" b="0" i="1" smtClean="0">
                                <a:solidFill>
                                  <a:schemeClr val="accent2">
                                    <a:lumMod val="75000"/>
                                  </a:schemeClr>
                                </a:solidFill>
                                <a:latin typeface="Cambria Math" panose="02040503050406030204" pitchFamily="18" charset="0"/>
                              </a:rPr>
                              <m:t>1</m:t>
                            </m:r>
                          </m:sub>
                          <m:sup>
                            <m:r>
                              <a:rPr lang="es-CO" sz="2000" b="0" i="1" smtClean="0">
                                <a:solidFill>
                                  <a:schemeClr val="accent2">
                                    <a:lumMod val="75000"/>
                                  </a:schemeClr>
                                </a:solidFill>
                                <a:latin typeface="Cambria Math" panose="02040503050406030204" pitchFamily="18" charset="0"/>
                              </a:rPr>
                              <m:t>𝑛</m:t>
                            </m:r>
                          </m:sup>
                          <m:e>
                            <m:sSubSup>
                              <m:sSubSupPr>
                                <m:ctrlPr>
                                  <a:rPr lang="es-CO" sz="2000" b="0" i="1" smtClean="0">
                                    <a:solidFill>
                                      <a:schemeClr val="accent2">
                                        <a:lumMod val="75000"/>
                                      </a:schemeClr>
                                    </a:solidFill>
                                    <a:latin typeface="Cambria Math" panose="02040503050406030204" pitchFamily="18" charset="0"/>
                                  </a:rPr>
                                </m:ctrlPr>
                              </m:sSubSupPr>
                              <m:e>
                                <m:r>
                                  <a:rPr lang="es-CO" sz="2000" b="0" i="1" smtClean="0">
                                    <a:solidFill>
                                      <a:schemeClr val="accent2">
                                        <a:lumMod val="75000"/>
                                      </a:schemeClr>
                                    </a:solidFill>
                                    <a:latin typeface="Cambria Math" panose="02040503050406030204" pitchFamily="18" charset="0"/>
                                  </a:rPr>
                                  <m:t>𝑥</m:t>
                                </m:r>
                              </m:e>
                              <m:sub>
                                <m:r>
                                  <a:rPr lang="es-CO" sz="2000" b="0" i="1" smtClean="0">
                                    <a:solidFill>
                                      <a:schemeClr val="accent2">
                                        <a:lumMod val="75000"/>
                                      </a:schemeClr>
                                    </a:solidFill>
                                    <a:latin typeface="Cambria Math" panose="02040503050406030204" pitchFamily="18" charset="0"/>
                                  </a:rPr>
                                  <m:t>𝑖</m:t>
                                </m:r>
                              </m:sub>
                              <m:sup>
                                <m:r>
                                  <a:rPr lang="es-CO" sz="2000" b="0" i="1" smtClean="0">
                                    <a:solidFill>
                                      <a:schemeClr val="accent2">
                                        <a:lumMod val="75000"/>
                                      </a:schemeClr>
                                    </a:solidFill>
                                    <a:latin typeface="Cambria Math" panose="02040503050406030204" pitchFamily="18" charset="0"/>
                                  </a:rPr>
                                  <m:t>1</m:t>
                                </m:r>
                              </m:sup>
                            </m:sSubSup>
                          </m:e>
                        </m:nary>
                        <m:r>
                          <a:rPr lang="es-CO" sz="2000" b="0" i="1" smtClean="0">
                            <a:solidFill>
                              <a:schemeClr val="accent2">
                                <a:lumMod val="75000"/>
                              </a:schemeClr>
                            </a:solidFill>
                            <a:latin typeface="Cambria Math" panose="02040503050406030204" pitchFamily="18" charset="0"/>
                          </a:rPr>
                          <m:t>+ </m:t>
                        </m:r>
                        <m:sSub>
                          <m:sSubPr>
                            <m:ctrlPr>
                              <a:rPr lang="es-CO" sz="2000" b="0" i="1" smtClean="0">
                                <a:solidFill>
                                  <a:schemeClr val="accent2">
                                    <a:lumMod val="75000"/>
                                  </a:schemeClr>
                                </a:solidFill>
                                <a:latin typeface="Cambria Math" panose="02040503050406030204" pitchFamily="18" charset="0"/>
                              </a:rPr>
                            </m:ctrlPr>
                          </m:sSubPr>
                          <m:e>
                            <m:r>
                              <a:rPr lang="es-CO" sz="2000" b="0" i="1" smtClean="0">
                                <a:solidFill>
                                  <a:schemeClr val="accent2">
                                    <a:lumMod val="75000"/>
                                  </a:schemeClr>
                                </a:solidFill>
                                <a:latin typeface="Cambria Math" panose="02040503050406030204" pitchFamily="18" charset="0"/>
                              </a:rPr>
                              <m:t>𝑎</m:t>
                            </m:r>
                          </m:e>
                          <m:sub>
                            <m:r>
                              <a:rPr lang="es-CO" sz="2000" b="0" i="1" smtClean="0">
                                <a:solidFill>
                                  <a:schemeClr val="accent2">
                                    <a:lumMod val="75000"/>
                                  </a:schemeClr>
                                </a:solidFill>
                                <a:latin typeface="Cambria Math" panose="02040503050406030204" pitchFamily="18" charset="0"/>
                              </a:rPr>
                              <m:t>1</m:t>
                            </m:r>
                          </m:sub>
                        </m:sSub>
                        <m:nary>
                          <m:naryPr>
                            <m:chr m:val="∑"/>
                            <m:ctrlPr>
                              <a:rPr lang="es-CO" sz="2000" b="0" i="1" smtClean="0">
                                <a:solidFill>
                                  <a:schemeClr val="accent2">
                                    <a:lumMod val="75000"/>
                                  </a:schemeClr>
                                </a:solidFill>
                                <a:latin typeface="Cambria Math" panose="02040503050406030204" pitchFamily="18" charset="0"/>
                              </a:rPr>
                            </m:ctrlPr>
                          </m:naryPr>
                          <m:sub>
                            <m:r>
                              <m:rPr>
                                <m:brk m:alnAt="23"/>
                              </m:rPr>
                              <a:rPr lang="es-CO" sz="2000" b="0" i="1" smtClean="0">
                                <a:solidFill>
                                  <a:schemeClr val="accent2">
                                    <a:lumMod val="75000"/>
                                  </a:schemeClr>
                                </a:solidFill>
                                <a:latin typeface="Cambria Math" panose="02040503050406030204" pitchFamily="18" charset="0"/>
                              </a:rPr>
                              <m:t>𝑖</m:t>
                            </m:r>
                            <m:r>
                              <a:rPr lang="es-CO" sz="2000" b="0" i="1" smtClean="0">
                                <a:solidFill>
                                  <a:schemeClr val="accent2">
                                    <a:lumMod val="75000"/>
                                  </a:schemeClr>
                                </a:solidFill>
                                <a:latin typeface="Cambria Math" panose="02040503050406030204" pitchFamily="18" charset="0"/>
                              </a:rPr>
                              <m:t>=</m:t>
                            </m:r>
                            <m:r>
                              <m:rPr>
                                <m:brk m:alnAt="23"/>
                              </m:rPr>
                              <a:rPr lang="es-CO" sz="2000" b="0" i="1" smtClean="0">
                                <a:solidFill>
                                  <a:schemeClr val="accent2">
                                    <a:lumMod val="75000"/>
                                  </a:schemeClr>
                                </a:solidFill>
                                <a:latin typeface="Cambria Math" panose="02040503050406030204" pitchFamily="18" charset="0"/>
                              </a:rPr>
                              <m:t>1</m:t>
                            </m:r>
                          </m:sub>
                          <m:sup>
                            <m:r>
                              <a:rPr lang="es-CO" sz="2000" b="0" i="1" smtClean="0">
                                <a:solidFill>
                                  <a:schemeClr val="accent2">
                                    <a:lumMod val="75000"/>
                                  </a:schemeClr>
                                </a:solidFill>
                                <a:latin typeface="Cambria Math" panose="02040503050406030204" pitchFamily="18" charset="0"/>
                              </a:rPr>
                              <m:t>𝑛</m:t>
                            </m:r>
                          </m:sup>
                          <m:e>
                            <m:sSubSup>
                              <m:sSubSupPr>
                                <m:ctrlPr>
                                  <a:rPr lang="es-CO" sz="2000" b="0" i="1" smtClean="0">
                                    <a:solidFill>
                                      <a:schemeClr val="accent2">
                                        <a:lumMod val="75000"/>
                                      </a:schemeClr>
                                    </a:solidFill>
                                    <a:latin typeface="Cambria Math" panose="02040503050406030204" pitchFamily="18" charset="0"/>
                                  </a:rPr>
                                </m:ctrlPr>
                              </m:sSubSupPr>
                              <m:e>
                                <m:r>
                                  <a:rPr lang="es-CO" sz="2000" b="0" i="1" smtClean="0">
                                    <a:solidFill>
                                      <a:schemeClr val="accent2">
                                        <a:lumMod val="75000"/>
                                      </a:schemeClr>
                                    </a:solidFill>
                                    <a:latin typeface="Cambria Math" panose="02040503050406030204" pitchFamily="18" charset="0"/>
                                  </a:rPr>
                                  <m:t>𝑥</m:t>
                                </m:r>
                              </m:e>
                              <m:sub>
                                <m:r>
                                  <a:rPr lang="es-CO" sz="2000" b="0" i="1" smtClean="0">
                                    <a:solidFill>
                                      <a:schemeClr val="accent2">
                                        <a:lumMod val="75000"/>
                                      </a:schemeClr>
                                    </a:solidFill>
                                    <a:latin typeface="Cambria Math" panose="02040503050406030204" pitchFamily="18" charset="0"/>
                                  </a:rPr>
                                  <m:t>𝑖</m:t>
                                </m:r>
                              </m:sub>
                              <m:sup>
                                <m:r>
                                  <a:rPr lang="es-CO" sz="2000" b="0" i="1" smtClean="0">
                                    <a:solidFill>
                                      <a:schemeClr val="accent2">
                                        <a:lumMod val="75000"/>
                                      </a:schemeClr>
                                    </a:solidFill>
                                    <a:latin typeface="Cambria Math" panose="02040503050406030204" pitchFamily="18" charset="0"/>
                                  </a:rPr>
                                  <m:t>2</m:t>
                                </m:r>
                              </m:sup>
                            </m:sSubSup>
                          </m:e>
                        </m:nary>
                        <m:r>
                          <a:rPr lang="es-CO" sz="2000" b="0" i="1" smtClean="0">
                            <a:solidFill>
                              <a:schemeClr val="accent2">
                                <a:lumMod val="75000"/>
                              </a:schemeClr>
                            </a:solidFill>
                            <a:latin typeface="Cambria Math" panose="02040503050406030204" pitchFamily="18" charset="0"/>
                          </a:rPr>
                          <m:t>+ </m:t>
                        </m:r>
                        <m:sSub>
                          <m:sSubPr>
                            <m:ctrlPr>
                              <a:rPr lang="es-CO" sz="2000" b="0" i="1" smtClean="0">
                                <a:solidFill>
                                  <a:schemeClr val="accent2">
                                    <a:lumMod val="75000"/>
                                  </a:schemeClr>
                                </a:solidFill>
                                <a:latin typeface="Cambria Math" panose="02040503050406030204" pitchFamily="18" charset="0"/>
                              </a:rPr>
                            </m:ctrlPr>
                          </m:sSubPr>
                          <m:e>
                            <m:r>
                              <a:rPr lang="es-CO" sz="2000" b="0" i="1" smtClean="0">
                                <a:solidFill>
                                  <a:schemeClr val="accent2">
                                    <a:lumMod val="75000"/>
                                  </a:schemeClr>
                                </a:solidFill>
                                <a:latin typeface="Cambria Math" panose="02040503050406030204" pitchFamily="18" charset="0"/>
                              </a:rPr>
                              <m:t>𝑎</m:t>
                            </m:r>
                          </m:e>
                          <m:sub>
                            <m:r>
                              <a:rPr lang="es-CO" sz="2000" b="0" i="1" smtClean="0">
                                <a:solidFill>
                                  <a:schemeClr val="accent2">
                                    <a:lumMod val="75000"/>
                                  </a:schemeClr>
                                </a:solidFill>
                                <a:latin typeface="Cambria Math" panose="02040503050406030204" pitchFamily="18" charset="0"/>
                              </a:rPr>
                              <m:t>2</m:t>
                            </m:r>
                          </m:sub>
                        </m:sSub>
                        <m:r>
                          <a:rPr lang="es-CO" sz="2000" b="0" i="1" smtClean="0">
                            <a:solidFill>
                              <a:schemeClr val="accent2">
                                <a:lumMod val="75000"/>
                              </a:schemeClr>
                            </a:solidFill>
                            <a:latin typeface="Cambria Math" panose="02040503050406030204" pitchFamily="18" charset="0"/>
                          </a:rPr>
                          <m:t> </m:t>
                        </m:r>
                        <m:nary>
                          <m:naryPr>
                            <m:chr m:val="∑"/>
                            <m:ctrlPr>
                              <a:rPr lang="es-CO" sz="2000" b="0" i="1" smtClean="0">
                                <a:solidFill>
                                  <a:schemeClr val="accent2">
                                    <a:lumMod val="75000"/>
                                  </a:schemeClr>
                                </a:solidFill>
                                <a:latin typeface="Cambria Math" panose="02040503050406030204" pitchFamily="18" charset="0"/>
                              </a:rPr>
                            </m:ctrlPr>
                          </m:naryPr>
                          <m:sub>
                            <m:r>
                              <m:rPr>
                                <m:brk m:alnAt="23"/>
                              </m:rPr>
                              <a:rPr lang="es-CO" sz="2000" b="0" i="1" smtClean="0">
                                <a:solidFill>
                                  <a:schemeClr val="accent2">
                                    <a:lumMod val="75000"/>
                                  </a:schemeClr>
                                </a:solidFill>
                                <a:latin typeface="Cambria Math" panose="02040503050406030204" pitchFamily="18" charset="0"/>
                              </a:rPr>
                              <m:t>𝑖</m:t>
                            </m:r>
                            <m:r>
                              <a:rPr lang="es-CO" sz="2000" b="0" i="1" smtClean="0">
                                <a:solidFill>
                                  <a:schemeClr val="accent2">
                                    <a:lumMod val="75000"/>
                                  </a:schemeClr>
                                </a:solidFill>
                                <a:latin typeface="Cambria Math" panose="02040503050406030204" pitchFamily="18" charset="0"/>
                              </a:rPr>
                              <m:t>=</m:t>
                            </m:r>
                            <m:r>
                              <m:rPr>
                                <m:brk m:alnAt="23"/>
                              </m:rPr>
                              <a:rPr lang="es-CO" sz="2000" b="0" i="1" smtClean="0">
                                <a:solidFill>
                                  <a:schemeClr val="accent2">
                                    <a:lumMod val="75000"/>
                                  </a:schemeClr>
                                </a:solidFill>
                                <a:latin typeface="Cambria Math" panose="02040503050406030204" pitchFamily="18" charset="0"/>
                              </a:rPr>
                              <m:t>1</m:t>
                            </m:r>
                          </m:sub>
                          <m:sup>
                            <m:r>
                              <a:rPr lang="es-CO" sz="2000" b="0" i="1" smtClean="0">
                                <a:solidFill>
                                  <a:schemeClr val="accent2">
                                    <a:lumMod val="75000"/>
                                  </a:schemeClr>
                                </a:solidFill>
                                <a:latin typeface="Cambria Math" panose="02040503050406030204" pitchFamily="18" charset="0"/>
                              </a:rPr>
                              <m:t>𝑛</m:t>
                            </m:r>
                          </m:sup>
                          <m:e>
                            <m:sSubSup>
                              <m:sSubSupPr>
                                <m:ctrlPr>
                                  <a:rPr lang="es-CO" sz="2000" b="0" i="1" smtClean="0">
                                    <a:solidFill>
                                      <a:schemeClr val="accent2">
                                        <a:lumMod val="75000"/>
                                      </a:schemeClr>
                                    </a:solidFill>
                                    <a:latin typeface="Cambria Math" panose="02040503050406030204" pitchFamily="18" charset="0"/>
                                  </a:rPr>
                                </m:ctrlPr>
                              </m:sSubSupPr>
                              <m:e>
                                <m:r>
                                  <a:rPr lang="es-CO" sz="2000" b="0" i="1" smtClean="0">
                                    <a:solidFill>
                                      <a:schemeClr val="accent2">
                                        <a:lumMod val="75000"/>
                                      </a:schemeClr>
                                    </a:solidFill>
                                    <a:latin typeface="Cambria Math" panose="02040503050406030204" pitchFamily="18" charset="0"/>
                                  </a:rPr>
                                  <m:t>𝑥</m:t>
                                </m:r>
                              </m:e>
                              <m:sub>
                                <m:r>
                                  <a:rPr lang="es-CO" sz="2000" b="0" i="1" smtClean="0">
                                    <a:solidFill>
                                      <a:schemeClr val="accent2">
                                        <a:lumMod val="75000"/>
                                      </a:schemeClr>
                                    </a:solidFill>
                                    <a:latin typeface="Cambria Math" panose="02040503050406030204" pitchFamily="18" charset="0"/>
                                  </a:rPr>
                                  <m:t>𝑖</m:t>
                                </m:r>
                              </m:sub>
                              <m:sup>
                                <m:r>
                                  <a:rPr lang="es-CO" sz="2000" b="0" i="1" smtClean="0">
                                    <a:solidFill>
                                      <a:schemeClr val="accent2">
                                        <a:lumMod val="75000"/>
                                      </a:schemeClr>
                                    </a:solidFill>
                                    <a:latin typeface="Cambria Math" panose="02040503050406030204" pitchFamily="18" charset="0"/>
                                  </a:rPr>
                                  <m:t>3</m:t>
                                </m:r>
                              </m:sup>
                            </m:sSubSup>
                          </m:e>
                        </m:nary>
                        <m:r>
                          <a:rPr lang="es-CO" sz="2000" b="0" i="1" smtClean="0">
                            <a:solidFill>
                              <a:schemeClr val="accent2">
                                <a:lumMod val="75000"/>
                              </a:schemeClr>
                            </a:solidFill>
                            <a:latin typeface="Cambria Math" panose="02040503050406030204" pitchFamily="18" charset="0"/>
                          </a:rPr>
                          <m:t>+ …+ </m:t>
                        </m:r>
                        <m:sSub>
                          <m:sSubPr>
                            <m:ctrlPr>
                              <a:rPr lang="es-CO" sz="2000" b="0" i="1" smtClean="0">
                                <a:solidFill>
                                  <a:schemeClr val="accent2">
                                    <a:lumMod val="75000"/>
                                  </a:schemeClr>
                                </a:solidFill>
                                <a:latin typeface="Cambria Math" panose="02040503050406030204" pitchFamily="18" charset="0"/>
                              </a:rPr>
                            </m:ctrlPr>
                          </m:sSubPr>
                          <m:e>
                            <m:r>
                              <a:rPr lang="es-CO" sz="2000" b="0" i="1" smtClean="0">
                                <a:solidFill>
                                  <a:schemeClr val="accent2">
                                    <a:lumMod val="75000"/>
                                  </a:schemeClr>
                                </a:solidFill>
                                <a:latin typeface="Cambria Math" panose="02040503050406030204" pitchFamily="18" charset="0"/>
                              </a:rPr>
                              <m:t>𝑎</m:t>
                            </m:r>
                          </m:e>
                          <m:sub>
                            <m:r>
                              <a:rPr lang="es-CO" sz="2000" b="0" i="1" smtClean="0">
                                <a:solidFill>
                                  <a:schemeClr val="accent2">
                                    <a:lumMod val="75000"/>
                                  </a:schemeClr>
                                </a:solidFill>
                                <a:latin typeface="Cambria Math" panose="02040503050406030204" pitchFamily="18" charset="0"/>
                              </a:rPr>
                              <m:t>𝑚</m:t>
                            </m:r>
                          </m:sub>
                        </m:sSub>
                        <m:r>
                          <a:rPr lang="es-CO" sz="2000" b="0" i="1" smtClean="0">
                            <a:solidFill>
                              <a:schemeClr val="accent2">
                                <a:lumMod val="75000"/>
                              </a:schemeClr>
                            </a:solidFill>
                            <a:latin typeface="Cambria Math" panose="02040503050406030204" pitchFamily="18" charset="0"/>
                          </a:rPr>
                          <m:t> </m:t>
                        </m:r>
                        <m:nary>
                          <m:naryPr>
                            <m:chr m:val="∑"/>
                            <m:ctrlPr>
                              <a:rPr lang="es-CO" sz="2000" b="0" i="1" smtClean="0">
                                <a:solidFill>
                                  <a:schemeClr val="accent2">
                                    <a:lumMod val="75000"/>
                                  </a:schemeClr>
                                </a:solidFill>
                                <a:latin typeface="Cambria Math" panose="02040503050406030204" pitchFamily="18" charset="0"/>
                              </a:rPr>
                            </m:ctrlPr>
                          </m:naryPr>
                          <m:sub>
                            <m:r>
                              <m:rPr>
                                <m:brk m:alnAt="23"/>
                              </m:rPr>
                              <a:rPr lang="es-CO" sz="2000" b="0" i="1" smtClean="0">
                                <a:solidFill>
                                  <a:schemeClr val="accent2">
                                    <a:lumMod val="75000"/>
                                  </a:schemeClr>
                                </a:solidFill>
                                <a:latin typeface="Cambria Math" panose="02040503050406030204" pitchFamily="18" charset="0"/>
                              </a:rPr>
                              <m:t>𝑖</m:t>
                            </m:r>
                            <m:r>
                              <a:rPr lang="es-CO" sz="2000" b="0" i="1" smtClean="0">
                                <a:solidFill>
                                  <a:schemeClr val="accent2">
                                    <a:lumMod val="75000"/>
                                  </a:schemeClr>
                                </a:solidFill>
                                <a:latin typeface="Cambria Math" panose="02040503050406030204" pitchFamily="18" charset="0"/>
                              </a:rPr>
                              <m:t>=</m:t>
                            </m:r>
                            <m:r>
                              <m:rPr>
                                <m:brk m:alnAt="23"/>
                              </m:rPr>
                              <a:rPr lang="es-CO" sz="2000" b="0" i="1" smtClean="0">
                                <a:solidFill>
                                  <a:schemeClr val="accent2">
                                    <a:lumMod val="75000"/>
                                  </a:schemeClr>
                                </a:solidFill>
                                <a:latin typeface="Cambria Math" panose="02040503050406030204" pitchFamily="18" charset="0"/>
                              </a:rPr>
                              <m:t>1</m:t>
                            </m:r>
                          </m:sub>
                          <m:sup>
                            <m:r>
                              <a:rPr lang="es-CO" sz="2000" b="0" i="1" smtClean="0">
                                <a:solidFill>
                                  <a:schemeClr val="accent2">
                                    <a:lumMod val="75000"/>
                                  </a:schemeClr>
                                </a:solidFill>
                                <a:latin typeface="Cambria Math" panose="02040503050406030204" pitchFamily="18" charset="0"/>
                              </a:rPr>
                              <m:t>𝑛</m:t>
                            </m:r>
                          </m:sup>
                          <m:e>
                            <m:sSubSup>
                              <m:sSubSupPr>
                                <m:ctrlPr>
                                  <a:rPr lang="es-CO" sz="2000" b="0" i="1" smtClean="0">
                                    <a:solidFill>
                                      <a:schemeClr val="accent2">
                                        <a:lumMod val="75000"/>
                                      </a:schemeClr>
                                    </a:solidFill>
                                    <a:latin typeface="Cambria Math" panose="02040503050406030204" pitchFamily="18" charset="0"/>
                                  </a:rPr>
                                </m:ctrlPr>
                              </m:sSubSupPr>
                              <m:e>
                                <m:r>
                                  <a:rPr lang="es-CO" sz="2000" b="0" i="1" smtClean="0">
                                    <a:solidFill>
                                      <a:schemeClr val="accent2">
                                        <a:lumMod val="75000"/>
                                      </a:schemeClr>
                                    </a:solidFill>
                                    <a:latin typeface="Cambria Math" panose="02040503050406030204" pitchFamily="18" charset="0"/>
                                  </a:rPr>
                                  <m:t>𝑥</m:t>
                                </m:r>
                              </m:e>
                              <m:sub>
                                <m:r>
                                  <a:rPr lang="es-CO" sz="2000" b="0" i="1" smtClean="0">
                                    <a:solidFill>
                                      <a:schemeClr val="accent2">
                                        <a:lumMod val="75000"/>
                                      </a:schemeClr>
                                    </a:solidFill>
                                    <a:latin typeface="Cambria Math" panose="02040503050406030204" pitchFamily="18" charset="0"/>
                                  </a:rPr>
                                  <m:t>𝑖</m:t>
                                </m:r>
                              </m:sub>
                              <m:sup>
                                <m:r>
                                  <a:rPr lang="es-CO" sz="2000" b="0" i="1" smtClean="0">
                                    <a:solidFill>
                                      <a:schemeClr val="accent2">
                                        <a:lumMod val="75000"/>
                                      </a:schemeClr>
                                    </a:solidFill>
                                    <a:latin typeface="Cambria Math" panose="02040503050406030204" pitchFamily="18" charset="0"/>
                                  </a:rPr>
                                  <m:t>𝑚</m:t>
                                </m:r>
                                <m:r>
                                  <a:rPr lang="es-CO" sz="2000" b="0" i="1" smtClean="0">
                                    <a:solidFill>
                                      <a:schemeClr val="accent2">
                                        <a:lumMod val="75000"/>
                                      </a:schemeClr>
                                    </a:solidFill>
                                    <a:latin typeface="Cambria Math" panose="02040503050406030204" pitchFamily="18" charset="0"/>
                                  </a:rPr>
                                  <m:t>+1</m:t>
                                </m:r>
                              </m:sup>
                            </m:sSubSup>
                          </m:e>
                        </m:nary>
                        <m:r>
                          <a:rPr lang="es-CO" sz="2000" b="0" i="1" smtClean="0">
                            <a:solidFill>
                              <a:schemeClr val="accent2">
                                <a:lumMod val="75000"/>
                              </a:schemeClr>
                            </a:solidFill>
                            <a:latin typeface="Cambria Math" panose="02040503050406030204" pitchFamily="18" charset="0"/>
                          </a:rPr>
                          <m:t>= </m:t>
                        </m:r>
                        <m:nary>
                          <m:naryPr>
                            <m:chr m:val="∑"/>
                            <m:ctrlPr>
                              <a:rPr lang="es-CO" sz="2000" b="0" i="1" smtClean="0">
                                <a:solidFill>
                                  <a:schemeClr val="accent2">
                                    <a:lumMod val="75000"/>
                                  </a:schemeClr>
                                </a:solidFill>
                                <a:latin typeface="Cambria Math" panose="02040503050406030204" pitchFamily="18" charset="0"/>
                              </a:rPr>
                            </m:ctrlPr>
                          </m:naryPr>
                          <m:sub>
                            <m:r>
                              <m:rPr>
                                <m:brk m:alnAt="23"/>
                              </m:rPr>
                              <a:rPr lang="es-CO" sz="2000" b="0" i="1" smtClean="0">
                                <a:solidFill>
                                  <a:schemeClr val="accent2">
                                    <a:lumMod val="75000"/>
                                  </a:schemeClr>
                                </a:solidFill>
                                <a:latin typeface="Cambria Math" panose="02040503050406030204" pitchFamily="18" charset="0"/>
                              </a:rPr>
                              <m:t>𝑖</m:t>
                            </m:r>
                            <m:r>
                              <a:rPr lang="es-CO" sz="2000" b="0" i="1" smtClean="0">
                                <a:solidFill>
                                  <a:schemeClr val="accent2">
                                    <a:lumMod val="75000"/>
                                  </a:schemeClr>
                                </a:solidFill>
                                <a:latin typeface="Cambria Math" panose="02040503050406030204" pitchFamily="18" charset="0"/>
                              </a:rPr>
                              <m:t>=</m:t>
                            </m:r>
                            <m:r>
                              <m:rPr>
                                <m:brk m:alnAt="23"/>
                              </m:rPr>
                              <a:rPr lang="es-CO" sz="2000" b="0" i="1" smtClean="0">
                                <a:solidFill>
                                  <a:schemeClr val="accent2">
                                    <a:lumMod val="75000"/>
                                  </a:schemeClr>
                                </a:solidFill>
                                <a:latin typeface="Cambria Math" panose="02040503050406030204" pitchFamily="18" charset="0"/>
                              </a:rPr>
                              <m:t>1</m:t>
                            </m:r>
                          </m:sub>
                          <m:sup>
                            <m:r>
                              <a:rPr lang="es-CO" sz="2000" b="0" i="1" smtClean="0">
                                <a:solidFill>
                                  <a:schemeClr val="accent2">
                                    <a:lumMod val="75000"/>
                                  </a:schemeClr>
                                </a:solidFill>
                                <a:latin typeface="Cambria Math" panose="02040503050406030204" pitchFamily="18" charset="0"/>
                              </a:rPr>
                              <m:t>𝑛</m:t>
                            </m:r>
                          </m:sup>
                          <m:e>
                            <m:sSub>
                              <m:sSubPr>
                                <m:ctrlPr>
                                  <a:rPr lang="es-CO" sz="2000" b="0" i="1" smtClean="0">
                                    <a:solidFill>
                                      <a:schemeClr val="accent2">
                                        <a:lumMod val="75000"/>
                                      </a:schemeClr>
                                    </a:solidFill>
                                    <a:latin typeface="Cambria Math" panose="02040503050406030204" pitchFamily="18" charset="0"/>
                                  </a:rPr>
                                </m:ctrlPr>
                              </m:sSubPr>
                              <m:e>
                                <m:r>
                                  <a:rPr lang="es-CO" sz="2000" b="0" i="1" smtClean="0">
                                    <a:solidFill>
                                      <a:schemeClr val="accent2">
                                        <a:lumMod val="75000"/>
                                      </a:schemeClr>
                                    </a:solidFill>
                                    <a:latin typeface="Cambria Math" panose="02040503050406030204" pitchFamily="18" charset="0"/>
                                  </a:rPr>
                                  <m:t>𝑦</m:t>
                                </m:r>
                              </m:e>
                              <m:sub>
                                <m:r>
                                  <a:rPr lang="es-CO" sz="2000" b="0" i="1" smtClean="0">
                                    <a:solidFill>
                                      <a:schemeClr val="accent2">
                                        <a:lumMod val="75000"/>
                                      </a:schemeClr>
                                    </a:solidFill>
                                    <a:latin typeface="Cambria Math" panose="02040503050406030204" pitchFamily="18" charset="0"/>
                                  </a:rPr>
                                  <m:t>𝑖</m:t>
                                </m:r>
                              </m:sub>
                            </m:sSub>
                            <m:sSubSup>
                              <m:sSubSupPr>
                                <m:ctrlPr>
                                  <a:rPr lang="es-CO" sz="2000" b="0" i="1" smtClean="0">
                                    <a:solidFill>
                                      <a:schemeClr val="accent2">
                                        <a:lumMod val="75000"/>
                                      </a:schemeClr>
                                    </a:solidFill>
                                    <a:latin typeface="Cambria Math" panose="02040503050406030204" pitchFamily="18" charset="0"/>
                                  </a:rPr>
                                </m:ctrlPr>
                              </m:sSubSupPr>
                              <m:e>
                                <m:r>
                                  <a:rPr lang="es-CO" sz="2000" b="0" i="1" smtClean="0">
                                    <a:solidFill>
                                      <a:schemeClr val="accent2">
                                        <a:lumMod val="75000"/>
                                      </a:schemeClr>
                                    </a:solidFill>
                                    <a:latin typeface="Cambria Math" panose="02040503050406030204" pitchFamily="18" charset="0"/>
                                  </a:rPr>
                                  <m:t>𝑥</m:t>
                                </m:r>
                              </m:e>
                              <m:sub>
                                <m:r>
                                  <a:rPr lang="es-CO" sz="2000" b="0" i="1" smtClean="0">
                                    <a:solidFill>
                                      <a:schemeClr val="accent2">
                                        <a:lumMod val="75000"/>
                                      </a:schemeClr>
                                    </a:solidFill>
                                    <a:latin typeface="Cambria Math" panose="02040503050406030204" pitchFamily="18" charset="0"/>
                                  </a:rPr>
                                  <m:t>𝑖</m:t>
                                </m:r>
                              </m:sub>
                              <m:sup>
                                <m:r>
                                  <a:rPr lang="es-CO" sz="2000" b="0" i="1" smtClean="0">
                                    <a:solidFill>
                                      <a:schemeClr val="accent2">
                                        <a:lumMod val="75000"/>
                                      </a:schemeClr>
                                    </a:solidFill>
                                    <a:latin typeface="Cambria Math" panose="02040503050406030204" pitchFamily="18" charset="0"/>
                                  </a:rPr>
                                  <m:t>1</m:t>
                                </m:r>
                              </m:sup>
                            </m:sSubSup>
                          </m:e>
                        </m:nary>
                      </m:oMath>
                    </m:oMathPara>
                  </a14:m>
                  <a:endParaRPr lang="es-CO" sz="2000" dirty="0">
                    <a:solidFill>
                      <a:schemeClr val="accent2">
                        <a:lumMod val="75000"/>
                      </a:schemeClr>
                    </a:solidFill>
                  </a:endParaRPr>
                </a:p>
              </p:txBody>
            </p:sp>
          </mc:Choice>
          <mc:Fallback>
            <p:sp>
              <p:nvSpPr>
                <p:cNvPr id="7" name="CuadroTexto 6"/>
                <p:cNvSpPr txBox="1">
                  <a:spLocks noRot="1" noChangeAspect="1" noMove="1" noResize="1" noEditPoints="1" noAdjustHandles="1" noChangeArrowheads="1" noChangeShapeType="1" noTextEdit="1"/>
                </p:cNvSpPr>
                <p:nvPr/>
              </p:nvSpPr>
              <p:spPr>
                <a:xfrm>
                  <a:off x="2149670" y="3344557"/>
                  <a:ext cx="7511928" cy="932628"/>
                </a:xfrm>
                <a:prstGeom prst="rect">
                  <a:avLst/>
                </a:prstGeom>
                <a:blipFill rotWithShape="0">
                  <a:blip r:embed="rId3"/>
                  <a:stretch>
                    <a:fillRect/>
                  </a:stretch>
                </a:blipFill>
              </p:spPr>
              <p:txBody>
                <a:bodyPr/>
                <a:lstStyle/>
                <a:p>
                  <a:r>
                    <a:rPr lang="es-CO">
                      <a:noFill/>
                    </a:rPr>
                    <a:t> </a:t>
                  </a:r>
                </a:p>
              </p:txBody>
            </p:sp>
          </mc:Fallback>
        </mc:AlternateContent>
        <mc:AlternateContent xmlns:mc="http://schemas.openxmlformats.org/markup-compatibility/2006">
          <mc:Choice xmlns:a14="http://schemas.microsoft.com/office/drawing/2010/main" xmlns="" Requires="a14">
            <p:sp>
              <p:nvSpPr>
                <p:cNvPr id="8" name="CuadroTexto 7"/>
                <p:cNvSpPr txBox="1"/>
                <p:nvPr/>
              </p:nvSpPr>
              <p:spPr>
                <a:xfrm>
                  <a:off x="1829165" y="5032478"/>
                  <a:ext cx="8152938" cy="93262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CO" sz="2000" i="1" smtClean="0">
                                <a:solidFill>
                                  <a:schemeClr val="accent2">
                                    <a:lumMod val="50000"/>
                                  </a:schemeClr>
                                </a:solidFill>
                                <a:latin typeface="Cambria Math" panose="02040503050406030204" pitchFamily="18" charset="0"/>
                              </a:rPr>
                            </m:ctrlPr>
                          </m:sSubPr>
                          <m:e>
                            <m:r>
                              <a:rPr lang="es-CO" sz="2000" b="0" i="1" smtClean="0">
                                <a:solidFill>
                                  <a:schemeClr val="accent2">
                                    <a:lumMod val="50000"/>
                                  </a:schemeClr>
                                </a:solidFill>
                                <a:latin typeface="Cambria Math" panose="02040503050406030204" pitchFamily="18" charset="0"/>
                              </a:rPr>
                              <m:t>𝑎</m:t>
                            </m:r>
                          </m:e>
                          <m:sub>
                            <m:r>
                              <a:rPr lang="es-CO" sz="2000" b="0" i="1" smtClean="0">
                                <a:solidFill>
                                  <a:schemeClr val="accent2">
                                    <a:lumMod val="50000"/>
                                  </a:schemeClr>
                                </a:solidFill>
                                <a:latin typeface="Cambria Math" panose="02040503050406030204" pitchFamily="18" charset="0"/>
                              </a:rPr>
                              <m:t>0</m:t>
                            </m:r>
                          </m:sub>
                        </m:sSub>
                        <m:r>
                          <a:rPr lang="es-CO" sz="2000" b="0" i="1" smtClean="0">
                            <a:solidFill>
                              <a:schemeClr val="accent2">
                                <a:lumMod val="50000"/>
                              </a:schemeClr>
                            </a:solidFill>
                            <a:latin typeface="Cambria Math" panose="02040503050406030204" pitchFamily="18" charset="0"/>
                          </a:rPr>
                          <m:t> </m:t>
                        </m:r>
                        <m:nary>
                          <m:naryPr>
                            <m:chr m:val="∑"/>
                            <m:ctrlPr>
                              <a:rPr lang="es-CO" sz="2000" b="0" i="1" smtClean="0">
                                <a:solidFill>
                                  <a:schemeClr val="accent2">
                                    <a:lumMod val="50000"/>
                                  </a:schemeClr>
                                </a:solidFill>
                                <a:latin typeface="Cambria Math" panose="02040503050406030204" pitchFamily="18" charset="0"/>
                              </a:rPr>
                            </m:ctrlPr>
                          </m:naryPr>
                          <m:sub>
                            <m:r>
                              <m:rPr>
                                <m:brk m:alnAt="23"/>
                              </m:rPr>
                              <a:rPr lang="es-CO" sz="2000" b="0" i="1" smtClean="0">
                                <a:solidFill>
                                  <a:schemeClr val="accent2">
                                    <a:lumMod val="50000"/>
                                  </a:schemeClr>
                                </a:solidFill>
                                <a:latin typeface="Cambria Math" panose="02040503050406030204" pitchFamily="18" charset="0"/>
                              </a:rPr>
                              <m:t>𝑖</m:t>
                            </m:r>
                            <m:r>
                              <a:rPr lang="es-CO" sz="2000" b="0" i="1" smtClean="0">
                                <a:solidFill>
                                  <a:schemeClr val="accent2">
                                    <a:lumMod val="50000"/>
                                  </a:schemeClr>
                                </a:solidFill>
                                <a:latin typeface="Cambria Math" panose="02040503050406030204" pitchFamily="18" charset="0"/>
                              </a:rPr>
                              <m:t>=</m:t>
                            </m:r>
                            <m:r>
                              <m:rPr>
                                <m:brk m:alnAt="23"/>
                              </m:rPr>
                              <a:rPr lang="es-CO" sz="2000" b="0" i="1" smtClean="0">
                                <a:solidFill>
                                  <a:schemeClr val="accent2">
                                    <a:lumMod val="50000"/>
                                  </a:schemeClr>
                                </a:solidFill>
                                <a:latin typeface="Cambria Math" panose="02040503050406030204" pitchFamily="18" charset="0"/>
                              </a:rPr>
                              <m:t>1</m:t>
                            </m:r>
                          </m:sub>
                          <m:sup>
                            <m:r>
                              <a:rPr lang="es-CO" sz="2000" b="0" i="1" smtClean="0">
                                <a:solidFill>
                                  <a:schemeClr val="accent2">
                                    <a:lumMod val="50000"/>
                                  </a:schemeClr>
                                </a:solidFill>
                                <a:latin typeface="Cambria Math" panose="02040503050406030204" pitchFamily="18" charset="0"/>
                              </a:rPr>
                              <m:t>𝑛</m:t>
                            </m:r>
                          </m:sup>
                          <m:e>
                            <m:sSubSup>
                              <m:sSubSupPr>
                                <m:ctrlPr>
                                  <a:rPr lang="es-CO" sz="2000" b="0" i="1" smtClean="0">
                                    <a:solidFill>
                                      <a:schemeClr val="accent2">
                                        <a:lumMod val="50000"/>
                                      </a:schemeClr>
                                    </a:solidFill>
                                    <a:latin typeface="Cambria Math" panose="02040503050406030204" pitchFamily="18" charset="0"/>
                                  </a:rPr>
                                </m:ctrlPr>
                              </m:sSubSupPr>
                              <m:e>
                                <m:r>
                                  <a:rPr lang="es-CO" sz="2000" b="0" i="1" smtClean="0">
                                    <a:solidFill>
                                      <a:schemeClr val="accent2">
                                        <a:lumMod val="50000"/>
                                      </a:schemeClr>
                                    </a:solidFill>
                                    <a:latin typeface="Cambria Math" panose="02040503050406030204" pitchFamily="18" charset="0"/>
                                  </a:rPr>
                                  <m:t>𝑥</m:t>
                                </m:r>
                              </m:e>
                              <m:sub>
                                <m:r>
                                  <a:rPr lang="es-CO" sz="2000" b="0" i="1" smtClean="0">
                                    <a:solidFill>
                                      <a:schemeClr val="accent2">
                                        <a:lumMod val="50000"/>
                                      </a:schemeClr>
                                    </a:solidFill>
                                    <a:latin typeface="Cambria Math" panose="02040503050406030204" pitchFamily="18" charset="0"/>
                                  </a:rPr>
                                  <m:t>𝑖</m:t>
                                </m:r>
                              </m:sub>
                              <m:sup>
                                <m:r>
                                  <a:rPr lang="es-CO" sz="2000" b="0" i="1" smtClean="0">
                                    <a:solidFill>
                                      <a:schemeClr val="accent2">
                                        <a:lumMod val="50000"/>
                                      </a:schemeClr>
                                    </a:solidFill>
                                    <a:latin typeface="Cambria Math" panose="02040503050406030204" pitchFamily="18" charset="0"/>
                                  </a:rPr>
                                  <m:t>𝑚</m:t>
                                </m:r>
                              </m:sup>
                            </m:sSubSup>
                          </m:e>
                        </m:nary>
                        <m:r>
                          <a:rPr lang="es-CO" sz="2000" b="0" i="1" smtClean="0">
                            <a:solidFill>
                              <a:schemeClr val="accent2">
                                <a:lumMod val="50000"/>
                              </a:schemeClr>
                            </a:solidFill>
                            <a:latin typeface="Cambria Math" panose="02040503050406030204" pitchFamily="18" charset="0"/>
                          </a:rPr>
                          <m:t>+ </m:t>
                        </m:r>
                        <m:sSub>
                          <m:sSubPr>
                            <m:ctrlPr>
                              <a:rPr lang="es-CO" sz="2000" b="0" i="1" smtClean="0">
                                <a:solidFill>
                                  <a:schemeClr val="accent2">
                                    <a:lumMod val="50000"/>
                                  </a:schemeClr>
                                </a:solidFill>
                                <a:latin typeface="Cambria Math" panose="02040503050406030204" pitchFamily="18" charset="0"/>
                              </a:rPr>
                            </m:ctrlPr>
                          </m:sSubPr>
                          <m:e>
                            <m:r>
                              <a:rPr lang="es-CO" sz="2000" b="0" i="1" smtClean="0">
                                <a:solidFill>
                                  <a:schemeClr val="accent2">
                                    <a:lumMod val="50000"/>
                                  </a:schemeClr>
                                </a:solidFill>
                                <a:latin typeface="Cambria Math" panose="02040503050406030204" pitchFamily="18" charset="0"/>
                              </a:rPr>
                              <m:t>𝑎</m:t>
                            </m:r>
                          </m:e>
                          <m:sub>
                            <m:r>
                              <a:rPr lang="es-CO" sz="2000" b="0" i="1" smtClean="0">
                                <a:solidFill>
                                  <a:schemeClr val="accent2">
                                    <a:lumMod val="50000"/>
                                  </a:schemeClr>
                                </a:solidFill>
                                <a:latin typeface="Cambria Math" panose="02040503050406030204" pitchFamily="18" charset="0"/>
                              </a:rPr>
                              <m:t>1</m:t>
                            </m:r>
                          </m:sub>
                        </m:sSub>
                        <m:nary>
                          <m:naryPr>
                            <m:chr m:val="∑"/>
                            <m:ctrlPr>
                              <a:rPr lang="es-CO" sz="2000" b="0" i="1" smtClean="0">
                                <a:solidFill>
                                  <a:schemeClr val="accent2">
                                    <a:lumMod val="50000"/>
                                  </a:schemeClr>
                                </a:solidFill>
                                <a:latin typeface="Cambria Math" panose="02040503050406030204" pitchFamily="18" charset="0"/>
                              </a:rPr>
                            </m:ctrlPr>
                          </m:naryPr>
                          <m:sub>
                            <m:r>
                              <m:rPr>
                                <m:brk m:alnAt="23"/>
                              </m:rPr>
                              <a:rPr lang="es-CO" sz="2000" b="0" i="1" smtClean="0">
                                <a:solidFill>
                                  <a:schemeClr val="accent2">
                                    <a:lumMod val="50000"/>
                                  </a:schemeClr>
                                </a:solidFill>
                                <a:latin typeface="Cambria Math" panose="02040503050406030204" pitchFamily="18" charset="0"/>
                              </a:rPr>
                              <m:t>𝑖</m:t>
                            </m:r>
                            <m:r>
                              <a:rPr lang="es-CO" sz="2000" b="0" i="1" smtClean="0">
                                <a:solidFill>
                                  <a:schemeClr val="accent2">
                                    <a:lumMod val="50000"/>
                                  </a:schemeClr>
                                </a:solidFill>
                                <a:latin typeface="Cambria Math" panose="02040503050406030204" pitchFamily="18" charset="0"/>
                              </a:rPr>
                              <m:t>=</m:t>
                            </m:r>
                            <m:r>
                              <m:rPr>
                                <m:brk m:alnAt="23"/>
                              </m:rPr>
                              <a:rPr lang="es-CO" sz="2000" b="0" i="1" smtClean="0">
                                <a:solidFill>
                                  <a:schemeClr val="accent2">
                                    <a:lumMod val="50000"/>
                                  </a:schemeClr>
                                </a:solidFill>
                                <a:latin typeface="Cambria Math" panose="02040503050406030204" pitchFamily="18" charset="0"/>
                              </a:rPr>
                              <m:t>1</m:t>
                            </m:r>
                          </m:sub>
                          <m:sup>
                            <m:r>
                              <a:rPr lang="es-CO" sz="2000" b="0" i="1" smtClean="0">
                                <a:solidFill>
                                  <a:schemeClr val="accent2">
                                    <a:lumMod val="50000"/>
                                  </a:schemeClr>
                                </a:solidFill>
                                <a:latin typeface="Cambria Math" panose="02040503050406030204" pitchFamily="18" charset="0"/>
                              </a:rPr>
                              <m:t>𝑛</m:t>
                            </m:r>
                          </m:sup>
                          <m:e>
                            <m:sSubSup>
                              <m:sSubSupPr>
                                <m:ctrlPr>
                                  <a:rPr lang="es-CO" sz="2000" b="0" i="1" smtClean="0">
                                    <a:solidFill>
                                      <a:schemeClr val="accent2">
                                        <a:lumMod val="50000"/>
                                      </a:schemeClr>
                                    </a:solidFill>
                                    <a:latin typeface="Cambria Math" panose="02040503050406030204" pitchFamily="18" charset="0"/>
                                  </a:rPr>
                                </m:ctrlPr>
                              </m:sSubSupPr>
                              <m:e>
                                <m:r>
                                  <a:rPr lang="es-CO" sz="2000" b="0" i="1" smtClean="0">
                                    <a:solidFill>
                                      <a:schemeClr val="accent2">
                                        <a:lumMod val="50000"/>
                                      </a:schemeClr>
                                    </a:solidFill>
                                    <a:latin typeface="Cambria Math" panose="02040503050406030204" pitchFamily="18" charset="0"/>
                                  </a:rPr>
                                  <m:t>𝑥</m:t>
                                </m:r>
                              </m:e>
                              <m:sub>
                                <m:r>
                                  <a:rPr lang="es-CO" sz="2000" b="0" i="1" smtClean="0">
                                    <a:solidFill>
                                      <a:schemeClr val="accent2">
                                        <a:lumMod val="50000"/>
                                      </a:schemeClr>
                                    </a:solidFill>
                                    <a:latin typeface="Cambria Math" panose="02040503050406030204" pitchFamily="18" charset="0"/>
                                  </a:rPr>
                                  <m:t>𝑖</m:t>
                                </m:r>
                              </m:sub>
                              <m:sup>
                                <m:r>
                                  <a:rPr lang="es-CO" sz="2000" b="0" i="1" smtClean="0">
                                    <a:solidFill>
                                      <a:schemeClr val="accent2">
                                        <a:lumMod val="50000"/>
                                      </a:schemeClr>
                                    </a:solidFill>
                                    <a:latin typeface="Cambria Math" panose="02040503050406030204" pitchFamily="18" charset="0"/>
                                  </a:rPr>
                                  <m:t>𝑚</m:t>
                                </m:r>
                                <m:r>
                                  <a:rPr lang="es-CO" sz="2000" b="0" i="1" smtClean="0">
                                    <a:solidFill>
                                      <a:schemeClr val="accent2">
                                        <a:lumMod val="50000"/>
                                      </a:schemeClr>
                                    </a:solidFill>
                                    <a:latin typeface="Cambria Math" panose="02040503050406030204" pitchFamily="18" charset="0"/>
                                  </a:rPr>
                                  <m:t>+1</m:t>
                                </m:r>
                              </m:sup>
                            </m:sSubSup>
                          </m:e>
                        </m:nary>
                        <m:r>
                          <a:rPr lang="es-CO" sz="2000" b="0" i="1" smtClean="0">
                            <a:solidFill>
                              <a:schemeClr val="accent2">
                                <a:lumMod val="50000"/>
                              </a:schemeClr>
                            </a:solidFill>
                            <a:latin typeface="Cambria Math" panose="02040503050406030204" pitchFamily="18" charset="0"/>
                          </a:rPr>
                          <m:t>+ </m:t>
                        </m:r>
                        <m:sSub>
                          <m:sSubPr>
                            <m:ctrlPr>
                              <a:rPr lang="es-CO" sz="2000" b="0" i="1" smtClean="0">
                                <a:solidFill>
                                  <a:schemeClr val="accent2">
                                    <a:lumMod val="50000"/>
                                  </a:schemeClr>
                                </a:solidFill>
                                <a:latin typeface="Cambria Math" panose="02040503050406030204" pitchFamily="18" charset="0"/>
                              </a:rPr>
                            </m:ctrlPr>
                          </m:sSubPr>
                          <m:e>
                            <m:r>
                              <a:rPr lang="es-CO" sz="2000" b="0" i="1" smtClean="0">
                                <a:solidFill>
                                  <a:schemeClr val="accent2">
                                    <a:lumMod val="50000"/>
                                  </a:schemeClr>
                                </a:solidFill>
                                <a:latin typeface="Cambria Math" panose="02040503050406030204" pitchFamily="18" charset="0"/>
                              </a:rPr>
                              <m:t>𝑎</m:t>
                            </m:r>
                          </m:e>
                          <m:sub>
                            <m:r>
                              <a:rPr lang="es-CO" sz="2000" b="0" i="1" smtClean="0">
                                <a:solidFill>
                                  <a:schemeClr val="accent2">
                                    <a:lumMod val="50000"/>
                                  </a:schemeClr>
                                </a:solidFill>
                                <a:latin typeface="Cambria Math" panose="02040503050406030204" pitchFamily="18" charset="0"/>
                              </a:rPr>
                              <m:t>2</m:t>
                            </m:r>
                          </m:sub>
                        </m:sSub>
                        <m:r>
                          <a:rPr lang="es-CO" sz="2000" b="0" i="1" smtClean="0">
                            <a:solidFill>
                              <a:schemeClr val="accent2">
                                <a:lumMod val="50000"/>
                              </a:schemeClr>
                            </a:solidFill>
                            <a:latin typeface="Cambria Math" panose="02040503050406030204" pitchFamily="18" charset="0"/>
                          </a:rPr>
                          <m:t> </m:t>
                        </m:r>
                        <m:nary>
                          <m:naryPr>
                            <m:chr m:val="∑"/>
                            <m:ctrlPr>
                              <a:rPr lang="es-CO" sz="2000" b="0" i="1" smtClean="0">
                                <a:solidFill>
                                  <a:schemeClr val="accent2">
                                    <a:lumMod val="50000"/>
                                  </a:schemeClr>
                                </a:solidFill>
                                <a:latin typeface="Cambria Math" panose="02040503050406030204" pitchFamily="18" charset="0"/>
                              </a:rPr>
                            </m:ctrlPr>
                          </m:naryPr>
                          <m:sub>
                            <m:r>
                              <m:rPr>
                                <m:brk m:alnAt="23"/>
                              </m:rPr>
                              <a:rPr lang="es-CO" sz="2000" b="0" i="1" smtClean="0">
                                <a:solidFill>
                                  <a:schemeClr val="accent2">
                                    <a:lumMod val="50000"/>
                                  </a:schemeClr>
                                </a:solidFill>
                                <a:latin typeface="Cambria Math" panose="02040503050406030204" pitchFamily="18" charset="0"/>
                              </a:rPr>
                              <m:t>𝑖</m:t>
                            </m:r>
                            <m:r>
                              <a:rPr lang="es-CO" sz="2000" b="0" i="1" smtClean="0">
                                <a:solidFill>
                                  <a:schemeClr val="accent2">
                                    <a:lumMod val="50000"/>
                                  </a:schemeClr>
                                </a:solidFill>
                                <a:latin typeface="Cambria Math" panose="02040503050406030204" pitchFamily="18" charset="0"/>
                              </a:rPr>
                              <m:t>=</m:t>
                            </m:r>
                            <m:r>
                              <m:rPr>
                                <m:brk m:alnAt="23"/>
                              </m:rPr>
                              <a:rPr lang="es-CO" sz="2000" b="0" i="1" smtClean="0">
                                <a:solidFill>
                                  <a:schemeClr val="accent2">
                                    <a:lumMod val="50000"/>
                                  </a:schemeClr>
                                </a:solidFill>
                                <a:latin typeface="Cambria Math" panose="02040503050406030204" pitchFamily="18" charset="0"/>
                              </a:rPr>
                              <m:t>1</m:t>
                            </m:r>
                          </m:sub>
                          <m:sup>
                            <m:r>
                              <a:rPr lang="es-CO" sz="2000" b="0" i="1" smtClean="0">
                                <a:solidFill>
                                  <a:schemeClr val="accent2">
                                    <a:lumMod val="50000"/>
                                  </a:schemeClr>
                                </a:solidFill>
                                <a:latin typeface="Cambria Math" panose="02040503050406030204" pitchFamily="18" charset="0"/>
                              </a:rPr>
                              <m:t>𝑛</m:t>
                            </m:r>
                          </m:sup>
                          <m:e>
                            <m:sSubSup>
                              <m:sSubSupPr>
                                <m:ctrlPr>
                                  <a:rPr lang="es-CO" sz="2000" b="0" i="1" smtClean="0">
                                    <a:solidFill>
                                      <a:schemeClr val="accent2">
                                        <a:lumMod val="50000"/>
                                      </a:schemeClr>
                                    </a:solidFill>
                                    <a:latin typeface="Cambria Math" panose="02040503050406030204" pitchFamily="18" charset="0"/>
                                  </a:rPr>
                                </m:ctrlPr>
                              </m:sSubSupPr>
                              <m:e>
                                <m:r>
                                  <a:rPr lang="es-CO" sz="2000" b="0" i="1" smtClean="0">
                                    <a:solidFill>
                                      <a:schemeClr val="accent2">
                                        <a:lumMod val="50000"/>
                                      </a:schemeClr>
                                    </a:solidFill>
                                    <a:latin typeface="Cambria Math" panose="02040503050406030204" pitchFamily="18" charset="0"/>
                                  </a:rPr>
                                  <m:t>𝑥</m:t>
                                </m:r>
                              </m:e>
                              <m:sub>
                                <m:r>
                                  <a:rPr lang="es-CO" sz="2000" b="0" i="1" smtClean="0">
                                    <a:solidFill>
                                      <a:schemeClr val="accent2">
                                        <a:lumMod val="50000"/>
                                      </a:schemeClr>
                                    </a:solidFill>
                                    <a:latin typeface="Cambria Math" panose="02040503050406030204" pitchFamily="18" charset="0"/>
                                  </a:rPr>
                                  <m:t>𝑖</m:t>
                                </m:r>
                              </m:sub>
                              <m:sup>
                                <m:r>
                                  <a:rPr lang="es-CO" sz="2000" b="0" i="1" smtClean="0">
                                    <a:solidFill>
                                      <a:schemeClr val="accent2">
                                        <a:lumMod val="50000"/>
                                      </a:schemeClr>
                                    </a:solidFill>
                                    <a:latin typeface="Cambria Math" panose="02040503050406030204" pitchFamily="18" charset="0"/>
                                  </a:rPr>
                                  <m:t>𝑚</m:t>
                                </m:r>
                                <m:r>
                                  <a:rPr lang="es-CO" sz="2000" b="0" i="1" smtClean="0">
                                    <a:solidFill>
                                      <a:schemeClr val="accent2">
                                        <a:lumMod val="50000"/>
                                      </a:schemeClr>
                                    </a:solidFill>
                                    <a:latin typeface="Cambria Math" panose="02040503050406030204" pitchFamily="18" charset="0"/>
                                  </a:rPr>
                                  <m:t>+2</m:t>
                                </m:r>
                              </m:sup>
                            </m:sSubSup>
                          </m:e>
                        </m:nary>
                        <m:r>
                          <a:rPr lang="es-CO" sz="2000" b="0" i="1" smtClean="0">
                            <a:solidFill>
                              <a:schemeClr val="accent2">
                                <a:lumMod val="50000"/>
                              </a:schemeClr>
                            </a:solidFill>
                            <a:latin typeface="Cambria Math" panose="02040503050406030204" pitchFamily="18" charset="0"/>
                          </a:rPr>
                          <m:t>+ …+ </m:t>
                        </m:r>
                        <m:sSub>
                          <m:sSubPr>
                            <m:ctrlPr>
                              <a:rPr lang="es-CO" sz="2000" b="0" i="1" smtClean="0">
                                <a:solidFill>
                                  <a:schemeClr val="accent2">
                                    <a:lumMod val="50000"/>
                                  </a:schemeClr>
                                </a:solidFill>
                                <a:latin typeface="Cambria Math" panose="02040503050406030204" pitchFamily="18" charset="0"/>
                              </a:rPr>
                            </m:ctrlPr>
                          </m:sSubPr>
                          <m:e>
                            <m:r>
                              <a:rPr lang="es-CO" sz="2000" b="0" i="1" smtClean="0">
                                <a:solidFill>
                                  <a:schemeClr val="accent2">
                                    <a:lumMod val="50000"/>
                                  </a:schemeClr>
                                </a:solidFill>
                                <a:latin typeface="Cambria Math" panose="02040503050406030204" pitchFamily="18" charset="0"/>
                              </a:rPr>
                              <m:t>𝑎</m:t>
                            </m:r>
                          </m:e>
                          <m:sub>
                            <m:r>
                              <a:rPr lang="es-CO" sz="2000" b="0" i="1" smtClean="0">
                                <a:solidFill>
                                  <a:schemeClr val="accent2">
                                    <a:lumMod val="50000"/>
                                  </a:schemeClr>
                                </a:solidFill>
                                <a:latin typeface="Cambria Math" panose="02040503050406030204" pitchFamily="18" charset="0"/>
                              </a:rPr>
                              <m:t>𝑚</m:t>
                            </m:r>
                          </m:sub>
                        </m:sSub>
                        <m:r>
                          <a:rPr lang="es-CO" sz="2000" b="0" i="1" smtClean="0">
                            <a:solidFill>
                              <a:schemeClr val="accent2">
                                <a:lumMod val="50000"/>
                              </a:schemeClr>
                            </a:solidFill>
                            <a:latin typeface="Cambria Math" panose="02040503050406030204" pitchFamily="18" charset="0"/>
                          </a:rPr>
                          <m:t> </m:t>
                        </m:r>
                        <m:nary>
                          <m:naryPr>
                            <m:chr m:val="∑"/>
                            <m:ctrlPr>
                              <a:rPr lang="es-CO" sz="2000" b="0" i="1" smtClean="0">
                                <a:solidFill>
                                  <a:schemeClr val="accent2">
                                    <a:lumMod val="50000"/>
                                  </a:schemeClr>
                                </a:solidFill>
                                <a:latin typeface="Cambria Math" panose="02040503050406030204" pitchFamily="18" charset="0"/>
                              </a:rPr>
                            </m:ctrlPr>
                          </m:naryPr>
                          <m:sub>
                            <m:r>
                              <m:rPr>
                                <m:brk m:alnAt="23"/>
                              </m:rPr>
                              <a:rPr lang="es-CO" sz="2000" b="0" i="1" smtClean="0">
                                <a:solidFill>
                                  <a:schemeClr val="accent2">
                                    <a:lumMod val="50000"/>
                                  </a:schemeClr>
                                </a:solidFill>
                                <a:latin typeface="Cambria Math" panose="02040503050406030204" pitchFamily="18" charset="0"/>
                              </a:rPr>
                              <m:t>𝑖</m:t>
                            </m:r>
                            <m:r>
                              <a:rPr lang="es-CO" sz="2000" b="0" i="1" smtClean="0">
                                <a:solidFill>
                                  <a:schemeClr val="accent2">
                                    <a:lumMod val="50000"/>
                                  </a:schemeClr>
                                </a:solidFill>
                                <a:latin typeface="Cambria Math" panose="02040503050406030204" pitchFamily="18" charset="0"/>
                              </a:rPr>
                              <m:t>=</m:t>
                            </m:r>
                            <m:r>
                              <m:rPr>
                                <m:brk m:alnAt="23"/>
                              </m:rPr>
                              <a:rPr lang="es-CO" sz="2000" b="0" i="1" smtClean="0">
                                <a:solidFill>
                                  <a:schemeClr val="accent2">
                                    <a:lumMod val="50000"/>
                                  </a:schemeClr>
                                </a:solidFill>
                                <a:latin typeface="Cambria Math" panose="02040503050406030204" pitchFamily="18" charset="0"/>
                              </a:rPr>
                              <m:t>1</m:t>
                            </m:r>
                          </m:sub>
                          <m:sup>
                            <m:r>
                              <a:rPr lang="es-CO" sz="2000" b="0" i="1" smtClean="0">
                                <a:solidFill>
                                  <a:schemeClr val="accent2">
                                    <a:lumMod val="50000"/>
                                  </a:schemeClr>
                                </a:solidFill>
                                <a:latin typeface="Cambria Math" panose="02040503050406030204" pitchFamily="18" charset="0"/>
                              </a:rPr>
                              <m:t>𝑛</m:t>
                            </m:r>
                          </m:sup>
                          <m:e>
                            <m:sSubSup>
                              <m:sSubSupPr>
                                <m:ctrlPr>
                                  <a:rPr lang="es-CO" sz="2000" b="0" i="1" smtClean="0">
                                    <a:solidFill>
                                      <a:schemeClr val="accent2">
                                        <a:lumMod val="50000"/>
                                      </a:schemeClr>
                                    </a:solidFill>
                                    <a:latin typeface="Cambria Math" panose="02040503050406030204" pitchFamily="18" charset="0"/>
                                  </a:rPr>
                                </m:ctrlPr>
                              </m:sSubSupPr>
                              <m:e>
                                <m:r>
                                  <a:rPr lang="es-CO" sz="2000" b="0" i="1" smtClean="0">
                                    <a:solidFill>
                                      <a:schemeClr val="accent2">
                                        <a:lumMod val="50000"/>
                                      </a:schemeClr>
                                    </a:solidFill>
                                    <a:latin typeface="Cambria Math" panose="02040503050406030204" pitchFamily="18" charset="0"/>
                                  </a:rPr>
                                  <m:t>𝑥</m:t>
                                </m:r>
                              </m:e>
                              <m:sub>
                                <m:r>
                                  <a:rPr lang="es-CO" sz="2000" b="0" i="1" smtClean="0">
                                    <a:solidFill>
                                      <a:schemeClr val="accent2">
                                        <a:lumMod val="50000"/>
                                      </a:schemeClr>
                                    </a:solidFill>
                                    <a:latin typeface="Cambria Math" panose="02040503050406030204" pitchFamily="18" charset="0"/>
                                  </a:rPr>
                                  <m:t>𝑖</m:t>
                                </m:r>
                              </m:sub>
                              <m:sup>
                                <m:r>
                                  <a:rPr lang="es-CO" sz="2000" b="0" i="1" smtClean="0">
                                    <a:solidFill>
                                      <a:schemeClr val="accent2">
                                        <a:lumMod val="50000"/>
                                      </a:schemeClr>
                                    </a:solidFill>
                                    <a:latin typeface="Cambria Math" panose="02040503050406030204" pitchFamily="18" charset="0"/>
                                  </a:rPr>
                                  <m:t>2</m:t>
                                </m:r>
                                <m:r>
                                  <a:rPr lang="es-CO" sz="2000" b="0" i="1" smtClean="0">
                                    <a:solidFill>
                                      <a:schemeClr val="accent2">
                                        <a:lumMod val="50000"/>
                                      </a:schemeClr>
                                    </a:solidFill>
                                    <a:latin typeface="Cambria Math" panose="02040503050406030204" pitchFamily="18" charset="0"/>
                                  </a:rPr>
                                  <m:t>𝑚</m:t>
                                </m:r>
                              </m:sup>
                            </m:sSubSup>
                          </m:e>
                        </m:nary>
                        <m:r>
                          <a:rPr lang="es-CO" sz="2000" b="0" i="1" smtClean="0">
                            <a:solidFill>
                              <a:schemeClr val="accent2">
                                <a:lumMod val="50000"/>
                              </a:schemeClr>
                            </a:solidFill>
                            <a:latin typeface="Cambria Math" panose="02040503050406030204" pitchFamily="18" charset="0"/>
                          </a:rPr>
                          <m:t>= </m:t>
                        </m:r>
                        <m:nary>
                          <m:naryPr>
                            <m:chr m:val="∑"/>
                            <m:ctrlPr>
                              <a:rPr lang="es-CO" sz="2000" b="0" i="1" smtClean="0">
                                <a:solidFill>
                                  <a:schemeClr val="accent2">
                                    <a:lumMod val="50000"/>
                                  </a:schemeClr>
                                </a:solidFill>
                                <a:latin typeface="Cambria Math" panose="02040503050406030204" pitchFamily="18" charset="0"/>
                              </a:rPr>
                            </m:ctrlPr>
                          </m:naryPr>
                          <m:sub>
                            <m:r>
                              <m:rPr>
                                <m:brk m:alnAt="23"/>
                              </m:rPr>
                              <a:rPr lang="es-CO" sz="2000" b="0" i="1" smtClean="0">
                                <a:solidFill>
                                  <a:schemeClr val="accent2">
                                    <a:lumMod val="50000"/>
                                  </a:schemeClr>
                                </a:solidFill>
                                <a:latin typeface="Cambria Math" panose="02040503050406030204" pitchFamily="18" charset="0"/>
                              </a:rPr>
                              <m:t>𝑖</m:t>
                            </m:r>
                            <m:r>
                              <a:rPr lang="es-CO" sz="2000" b="0" i="1" smtClean="0">
                                <a:solidFill>
                                  <a:schemeClr val="accent2">
                                    <a:lumMod val="50000"/>
                                  </a:schemeClr>
                                </a:solidFill>
                                <a:latin typeface="Cambria Math" panose="02040503050406030204" pitchFamily="18" charset="0"/>
                              </a:rPr>
                              <m:t>=</m:t>
                            </m:r>
                            <m:r>
                              <m:rPr>
                                <m:brk m:alnAt="23"/>
                              </m:rPr>
                              <a:rPr lang="es-CO" sz="2000" b="0" i="1" smtClean="0">
                                <a:solidFill>
                                  <a:schemeClr val="accent2">
                                    <a:lumMod val="50000"/>
                                  </a:schemeClr>
                                </a:solidFill>
                                <a:latin typeface="Cambria Math" panose="02040503050406030204" pitchFamily="18" charset="0"/>
                              </a:rPr>
                              <m:t>1</m:t>
                            </m:r>
                          </m:sub>
                          <m:sup>
                            <m:r>
                              <a:rPr lang="es-CO" sz="2000" b="0" i="1" smtClean="0">
                                <a:solidFill>
                                  <a:schemeClr val="accent2">
                                    <a:lumMod val="50000"/>
                                  </a:schemeClr>
                                </a:solidFill>
                                <a:latin typeface="Cambria Math" panose="02040503050406030204" pitchFamily="18" charset="0"/>
                              </a:rPr>
                              <m:t>𝑛</m:t>
                            </m:r>
                          </m:sup>
                          <m:e>
                            <m:sSub>
                              <m:sSubPr>
                                <m:ctrlPr>
                                  <a:rPr lang="es-CO" sz="2000" b="0" i="1" smtClean="0">
                                    <a:solidFill>
                                      <a:schemeClr val="accent2">
                                        <a:lumMod val="50000"/>
                                      </a:schemeClr>
                                    </a:solidFill>
                                    <a:latin typeface="Cambria Math" panose="02040503050406030204" pitchFamily="18" charset="0"/>
                                  </a:rPr>
                                </m:ctrlPr>
                              </m:sSubPr>
                              <m:e>
                                <m:r>
                                  <a:rPr lang="es-CO" sz="2000" b="0" i="1" smtClean="0">
                                    <a:solidFill>
                                      <a:schemeClr val="accent2">
                                        <a:lumMod val="50000"/>
                                      </a:schemeClr>
                                    </a:solidFill>
                                    <a:latin typeface="Cambria Math" panose="02040503050406030204" pitchFamily="18" charset="0"/>
                                  </a:rPr>
                                  <m:t>𝑦</m:t>
                                </m:r>
                              </m:e>
                              <m:sub>
                                <m:r>
                                  <a:rPr lang="es-CO" sz="2000" b="0" i="1" smtClean="0">
                                    <a:solidFill>
                                      <a:schemeClr val="accent2">
                                        <a:lumMod val="50000"/>
                                      </a:schemeClr>
                                    </a:solidFill>
                                    <a:latin typeface="Cambria Math" panose="02040503050406030204" pitchFamily="18" charset="0"/>
                                  </a:rPr>
                                  <m:t>𝑖</m:t>
                                </m:r>
                              </m:sub>
                            </m:sSub>
                            <m:sSubSup>
                              <m:sSubSupPr>
                                <m:ctrlPr>
                                  <a:rPr lang="es-CO" sz="2000" b="0" i="1" smtClean="0">
                                    <a:solidFill>
                                      <a:schemeClr val="accent2">
                                        <a:lumMod val="50000"/>
                                      </a:schemeClr>
                                    </a:solidFill>
                                    <a:latin typeface="Cambria Math" panose="02040503050406030204" pitchFamily="18" charset="0"/>
                                  </a:rPr>
                                </m:ctrlPr>
                              </m:sSubSupPr>
                              <m:e>
                                <m:r>
                                  <a:rPr lang="es-CO" sz="2000" b="0" i="1" smtClean="0">
                                    <a:solidFill>
                                      <a:schemeClr val="accent2">
                                        <a:lumMod val="50000"/>
                                      </a:schemeClr>
                                    </a:solidFill>
                                    <a:latin typeface="Cambria Math" panose="02040503050406030204" pitchFamily="18" charset="0"/>
                                  </a:rPr>
                                  <m:t>𝑥</m:t>
                                </m:r>
                              </m:e>
                              <m:sub>
                                <m:r>
                                  <a:rPr lang="es-CO" sz="2000" b="0" i="1" smtClean="0">
                                    <a:solidFill>
                                      <a:schemeClr val="accent2">
                                        <a:lumMod val="50000"/>
                                      </a:schemeClr>
                                    </a:solidFill>
                                    <a:latin typeface="Cambria Math" panose="02040503050406030204" pitchFamily="18" charset="0"/>
                                  </a:rPr>
                                  <m:t>𝑖</m:t>
                                </m:r>
                              </m:sub>
                              <m:sup>
                                <m:r>
                                  <a:rPr lang="es-CO" sz="2000" b="0" i="1" smtClean="0">
                                    <a:solidFill>
                                      <a:schemeClr val="accent2">
                                        <a:lumMod val="50000"/>
                                      </a:schemeClr>
                                    </a:solidFill>
                                    <a:latin typeface="Cambria Math" panose="02040503050406030204" pitchFamily="18" charset="0"/>
                                  </a:rPr>
                                  <m:t>𝑚</m:t>
                                </m:r>
                              </m:sup>
                            </m:sSubSup>
                          </m:e>
                        </m:nary>
                      </m:oMath>
                    </m:oMathPara>
                  </a14:m>
                  <a:endParaRPr lang="es-CO" sz="2000" dirty="0">
                    <a:solidFill>
                      <a:schemeClr val="accent2">
                        <a:lumMod val="50000"/>
                      </a:schemeClr>
                    </a:solidFill>
                  </a:endParaRPr>
                </a:p>
              </p:txBody>
            </p:sp>
          </mc:Choice>
          <mc:Fallback>
            <p:sp>
              <p:nvSpPr>
                <p:cNvPr id="8" name="CuadroTexto 7"/>
                <p:cNvSpPr txBox="1">
                  <a:spLocks noRot="1" noChangeAspect="1" noMove="1" noResize="1" noEditPoints="1" noAdjustHandles="1" noChangeArrowheads="1" noChangeShapeType="1" noTextEdit="1"/>
                </p:cNvSpPr>
                <p:nvPr/>
              </p:nvSpPr>
              <p:spPr>
                <a:xfrm>
                  <a:off x="1829165" y="5032478"/>
                  <a:ext cx="8152938" cy="932628"/>
                </a:xfrm>
                <a:prstGeom prst="rect">
                  <a:avLst/>
                </a:prstGeom>
                <a:blipFill rotWithShape="0">
                  <a:blip r:embed="rId4"/>
                  <a:stretch>
                    <a:fillRect/>
                  </a:stretch>
                </a:blipFill>
              </p:spPr>
              <p:txBody>
                <a:bodyPr/>
                <a:lstStyle/>
                <a:p>
                  <a:r>
                    <a:rPr lang="es-CO">
                      <a:noFill/>
                    </a:rPr>
                    <a:t> </a:t>
                  </a:r>
                </a:p>
              </p:txBody>
            </p:sp>
          </mc:Fallback>
        </mc:AlternateContent>
        <p:sp>
          <p:nvSpPr>
            <p:cNvPr id="5" name="CuadroTexto 4"/>
            <p:cNvSpPr txBox="1"/>
            <p:nvPr/>
          </p:nvSpPr>
          <p:spPr>
            <a:xfrm>
              <a:off x="8305800" y="4235324"/>
              <a:ext cx="229550" cy="830997"/>
            </a:xfrm>
            <a:prstGeom prst="rect">
              <a:avLst/>
            </a:prstGeom>
            <a:noFill/>
          </p:spPr>
          <p:txBody>
            <a:bodyPr wrap="none" rtlCol="0">
              <a:spAutoFit/>
            </a:bodyPr>
            <a:lstStyle/>
            <a:p>
              <a:r>
                <a:rPr lang="es-CO" sz="1600" dirty="0" smtClean="0">
                  <a:solidFill>
                    <a:schemeClr val="accent2">
                      <a:lumMod val="50000"/>
                    </a:schemeClr>
                  </a:solidFill>
                </a:rPr>
                <a:t>.</a:t>
              </a:r>
            </a:p>
            <a:p>
              <a:r>
                <a:rPr lang="es-CO" sz="1600" dirty="0" smtClean="0">
                  <a:solidFill>
                    <a:schemeClr val="accent2">
                      <a:lumMod val="50000"/>
                    </a:schemeClr>
                  </a:solidFill>
                </a:rPr>
                <a:t>.</a:t>
              </a:r>
            </a:p>
            <a:p>
              <a:r>
                <a:rPr lang="es-CO" sz="1600" dirty="0">
                  <a:solidFill>
                    <a:schemeClr val="accent2">
                      <a:lumMod val="50000"/>
                    </a:schemeClr>
                  </a:solidFill>
                </a:rPr>
                <a:t>.</a:t>
              </a:r>
            </a:p>
          </p:txBody>
        </p:sp>
      </p:grpSp>
    </p:spTree>
    <p:extLst>
      <p:ext uri="{BB962C8B-B14F-4D97-AF65-F5344CB8AC3E}">
        <p14:creationId xmlns:p14="http://schemas.microsoft.com/office/powerpoint/2010/main" xmlns="" val="127045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TC104033925[[fn=Gota]]</Template>
  <TotalTime>451</TotalTime>
  <Words>206</Words>
  <Application>Microsoft Office PowerPoint</Application>
  <PresentationFormat>Personalizado</PresentationFormat>
  <Paragraphs>47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Gota</vt:lpstr>
      <vt:lpstr>APROXIMACIÓN</vt:lpstr>
      <vt:lpstr>Diapositiva 2</vt:lpstr>
      <vt:lpstr>Regresión lineal</vt:lpstr>
      <vt:lpstr>Regresión lineal</vt:lpstr>
      <vt:lpstr>Regresión lineal</vt:lpstr>
      <vt:lpstr>Mínimos cuadrados lineales</vt:lpstr>
      <vt:lpstr>Mínimos cuadrados lineales</vt:lpstr>
      <vt:lpstr>Mínimos cuadrados lineales</vt:lpstr>
      <vt:lpstr>Mínimos cuadrados lineales</vt:lpstr>
      <vt:lpstr>ejemplo</vt:lpstr>
      <vt:lpstr>ejemplo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APROXIMACIÓN</dc:title>
  <dc:creator>Liliana Hernandez</dc:creator>
  <cp:lastModifiedBy>lilianac.hernandezb</cp:lastModifiedBy>
  <cp:revision>53</cp:revision>
  <dcterms:created xsi:type="dcterms:W3CDTF">2014-02-09T14:37:32Z</dcterms:created>
  <dcterms:modified xsi:type="dcterms:W3CDTF">2014-09-08T15:12:36Z</dcterms:modified>
</cp:coreProperties>
</file>