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APROXIMACIÓN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/>
              <a:t>Interpolación y regresión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9668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Trazador cúbico (</a:t>
            </a:r>
            <a:r>
              <a:rPr lang="es-CO" dirty="0" err="1" smtClean="0"/>
              <a:t>cubic</a:t>
            </a:r>
            <a:r>
              <a:rPr lang="es-CO" dirty="0" smtClean="0"/>
              <a:t> </a:t>
            </a:r>
            <a:r>
              <a:rPr lang="es-CO" dirty="0" err="1" smtClean="0"/>
              <a:t>spline</a:t>
            </a:r>
            <a:r>
              <a:rPr lang="es-CO" dirty="0" smtClean="0"/>
              <a:t>)</a:t>
            </a:r>
            <a:endParaRPr lang="es-CO" u="sng" dirty="0"/>
          </a:p>
        </p:txBody>
      </p:sp>
      <p:sp>
        <p:nvSpPr>
          <p:cNvPr id="5" name="CuadroTexto 10"/>
          <p:cNvSpPr txBox="1"/>
          <p:nvPr/>
        </p:nvSpPr>
        <p:spPr>
          <a:xfrm>
            <a:off x="1154007" y="2712476"/>
            <a:ext cx="10124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0070C0"/>
                </a:solidFill>
              </a:rPr>
              <a:t>Se divide el intervalo de aproximación en trozos más pequeños</a:t>
            </a:r>
          </a:p>
          <a:p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usan polinomios cúbicos (que tienen 4 constantes cada uno) entre cada par sucesivo de nodos, que se calculan como:</a:t>
            </a:r>
          </a:p>
          <a:p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En cada </a:t>
            </a:r>
            <a:r>
              <a:rPr lang="es-CO" sz="2400" dirty="0" err="1" smtClean="0">
                <a:solidFill>
                  <a:schemeClr val="tx2"/>
                </a:solidFill>
              </a:rPr>
              <a:t>subintervalo</a:t>
            </a:r>
            <a:r>
              <a:rPr lang="es-CO" sz="2400" dirty="0" smtClean="0">
                <a:solidFill>
                  <a:schemeClr val="tx2"/>
                </a:solidFill>
              </a:rPr>
              <a:t> se debe conocer una pareja </a:t>
            </a:r>
            <a:r>
              <a:rPr lang="es-CO" sz="2400" dirty="0" err="1" smtClean="0">
                <a:solidFill>
                  <a:schemeClr val="tx2"/>
                </a:solidFill>
              </a:rPr>
              <a:t>x,y</a:t>
            </a:r>
            <a:r>
              <a:rPr lang="es-CO" sz="2400" dirty="0" smtClean="0">
                <a:solidFill>
                  <a:schemeClr val="tx2"/>
                </a:solidFill>
              </a:rPr>
              <a:t> de manera que p(x) = 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Primera derivada intervalo a = primera derivada intervalo b, si son vecinos.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Segunda </a:t>
            </a:r>
            <a:r>
              <a:rPr lang="es-CO" sz="2400" dirty="0">
                <a:solidFill>
                  <a:schemeClr val="tx2"/>
                </a:solidFill>
              </a:rPr>
              <a:t>derivada intervalo a = </a:t>
            </a:r>
            <a:r>
              <a:rPr lang="es-CO" sz="2400" dirty="0" smtClean="0">
                <a:solidFill>
                  <a:schemeClr val="tx2"/>
                </a:solidFill>
              </a:rPr>
              <a:t>segunda </a:t>
            </a:r>
            <a:r>
              <a:rPr lang="es-CO" sz="2400" dirty="0">
                <a:solidFill>
                  <a:schemeClr val="tx2"/>
                </a:solidFill>
              </a:rPr>
              <a:t>derivada intervalo b, si son vecinos</a:t>
            </a:r>
            <a:r>
              <a:rPr lang="es-CO" sz="2400" dirty="0" smtClean="0">
                <a:solidFill>
                  <a:schemeClr val="tx2"/>
                </a:solidFill>
              </a:rPr>
              <a:t>.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09476" y="2123037"/>
          <a:ext cx="3157519" cy="43593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2205"/>
                <a:gridCol w="2295314"/>
              </a:tblGrid>
              <a:tr h="56459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Año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Consumo de energía (EJ)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1840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25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28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1940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90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440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2010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550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700" t="588" r="26196" b="67932"/>
          <a:stretch/>
        </p:blipFill>
        <p:spPr>
          <a:xfrm>
            <a:off x="5426438" y="1963711"/>
            <a:ext cx="5096657" cy="4519899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CO" dirty="0" smtClean="0"/>
              <a:t>Trazador cúbico (</a:t>
            </a:r>
            <a:r>
              <a:rPr lang="es-CO" dirty="0" err="1" smtClean="0"/>
              <a:t>cubic</a:t>
            </a:r>
            <a:r>
              <a:rPr lang="es-CO" dirty="0" smtClean="0"/>
              <a:t> </a:t>
            </a:r>
            <a:r>
              <a:rPr lang="es-CO" dirty="0" err="1" smtClean="0"/>
              <a:t>spline</a:t>
            </a:r>
            <a:r>
              <a:rPr lang="es-CO" dirty="0" smtClean="0"/>
              <a:t>)</a:t>
            </a:r>
            <a:endParaRPr lang="es-CO" u="sng" dirty="0"/>
          </a:p>
        </p:txBody>
      </p:sp>
    </p:spTree>
    <p:extLst>
      <p:ext uri="{BB962C8B-B14F-4D97-AF65-F5344CB8AC3E}">
        <p14:creationId xmlns:p14="http://schemas.microsoft.com/office/powerpoint/2010/main" val="22535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46641"/>
              </p:ext>
            </p:extLst>
          </p:nvPr>
        </p:nvGraphicFramePr>
        <p:xfrm>
          <a:off x="1509476" y="2506495"/>
          <a:ext cx="3157519" cy="243632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2205"/>
                <a:gridCol w="2295314"/>
              </a:tblGrid>
              <a:tr h="374357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Y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3.32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2.6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14.15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3.1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22.65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4.4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81.45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5.7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298.88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CO" dirty="0" smtClean="0"/>
              <a:t>Taller</a:t>
            </a:r>
            <a:endParaRPr lang="es-CO" u="sng" dirty="0"/>
          </a:p>
        </p:txBody>
      </p:sp>
      <p:sp>
        <p:nvSpPr>
          <p:cNvPr id="5" name="CuadroTexto 10"/>
          <p:cNvSpPr txBox="1"/>
          <p:nvPr/>
        </p:nvSpPr>
        <p:spPr>
          <a:xfrm>
            <a:off x="5358581" y="2555163"/>
            <a:ext cx="5919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Construir una curva con datos interpolados linealmente y con trazadores cúbicos sobre los datos originales.</a:t>
            </a:r>
          </a:p>
          <a:p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conclusiones puede derivar de los resultados?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854439" y="809469"/>
            <a:ext cx="10448145" cy="5418226"/>
            <a:chOff x="854439" y="809469"/>
            <a:chExt cx="10448145" cy="5418226"/>
          </a:xfrm>
        </p:grpSpPr>
        <p:grpSp>
          <p:nvGrpSpPr>
            <p:cNvPr id="6" name="Grupo 5"/>
            <p:cNvGrpSpPr/>
            <p:nvPr/>
          </p:nvGrpSpPr>
          <p:grpSpPr>
            <a:xfrm>
              <a:off x="854439" y="809469"/>
              <a:ext cx="4811843" cy="4586990"/>
              <a:chOff x="779489" y="809469"/>
              <a:chExt cx="5171606" cy="4916774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779489" y="809469"/>
                <a:ext cx="5171606" cy="491677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2577" y="996539"/>
                <a:ext cx="4503725" cy="4514049"/>
              </a:xfrm>
              <a:prstGeom prst="rect">
                <a:avLst/>
              </a:prstGeom>
            </p:spPr>
          </p:pic>
        </p:grpSp>
        <p:grpSp>
          <p:nvGrpSpPr>
            <p:cNvPr id="7" name="Grupo 6"/>
            <p:cNvGrpSpPr/>
            <p:nvPr/>
          </p:nvGrpSpPr>
          <p:grpSpPr>
            <a:xfrm>
              <a:off x="6440614" y="809469"/>
              <a:ext cx="4861970" cy="4586990"/>
              <a:chOff x="6095840" y="794479"/>
              <a:chExt cx="5171606" cy="4916774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6095840" y="794479"/>
                <a:ext cx="5171606" cy="49167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444817" y="996539"/>
                <a:ext cx="4473653" cy="4514049"/>
              </a:xfrm>
              <a:prstGeom prst="rect">
                <a:avLst/>
              </a:prstGeom>
            </p:spPr>
          </p:pic>
        </p:grpSp>
        <p:sp>
          <p:nvSpPr>
            <p:cNvPr id="8" name="CuadroTexto 7"/>
            <p:cNvSpPr txBox="1"/>
            <p:nvPr/>
          </p:nvSpPr>
          <p:spPr>
            <a:xfrm>
              <a:off x="1926651" y="5704475"/>
              <a:ext cx="2829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INTERPOLACIÓN </a:t>
              </a:r>
              <a:endParaRPr lang="es-CO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867157" y="5704475"/>
              <a:ext cx="2068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REGRESIÓN </a:t>
              </a:r>
              <a:endParaRPr lang="es-CO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4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INTERPOLACIÓN</a:t>
            </a:r>
            <a:endParaRPr lang="es-CO" dirty="0"/>
          </a:p>
        </p:txBody>
      </p:sp>
      <p:grpSp>
        <p:nvGrpSpPr>
          <p:cNvPr id="11" name="10 Grupo"/>
          <p:cNvGrpSpPr/>
          <p:nvPr/>
        </p:nvGrpSpPr>
        <p:grpSpPr>
          <a:xfrm>
            <a:off x="834551" y="2256310"/>
            <a:ext cx="10233243" cy="3598224"/>
            <a:chOff x="834551" y="2256310"/>
            <a:chExt cx="10233243" cy="3598224"/>
          </a:xfrm>
        </p:grpSpPr>
        <p:sp>
          <p:nvSpPr>
            <p:cNvPr id="3" name="CuadroTexto 10"/>
            <p:cNvSpPr txBox="1"/>
            <p:nvPr/>
          </p:nvSpPr>
          <p:spPr>
            <a:xfrm>
              <a:off x="834551" y="3318666"/>
              <a:ext cx="4509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/>
                <a:t>Encontrar datos intermedios a partir de un conjunto dado</a:t>
              </a:r>
              <a:endParaRPr lang="es-CO" sz="2400" dirty="0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6127659" y="2256310"/>
              <a:ext cx="4940135" cy="3598224"/>
              <a:chOff x="6127659" y="2256310"/>
              <a:chExt cx="4940135" cy="3598224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6127659" y="2256310"/>
                <a:ext cx="4940135" cy="3598224"/>
                <a:chOff x="3538845" y="2766950"/>
                <a:chExt cx="4940135" cy="3598224"/>
              </a:xfrm>
            </p:grpSpPr>
            <p:sp>
              <p:nvSpPr>
                <p:cNvPr id="5" name="4 Rectángulo redondeado"/>
                <p:cNvSpPr/>
                <p:nvPr/>
              </p:nvSpPr>
              <p:spPr>
                <a:xfrm>
                  <a:off x="3538845" y="2766950"/>
                  <a:ext cx="4940135" cy="359822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757776" y="2964027"/>
                  <a:ext cx="4507449" cy="31755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8" name="7 CuadroTexto"/>
              <p:cNvSpPr txBox="1"/>
              <p:nvPr/>
            </p:nvSpPr>
            <p:spPr>
              <a:xfrm>
                <a:off x="7885216" y="2921330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C00000"/>
                    </a:solidFill>
                  </a:rPr>
                  <a:t>y = ?</a:t>
                </a:r>
                <a:endParaRPr lang="es-CO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0" name="9 Conector recto de flecha"/>
              <p:cNvCxnSpPr/>
              <p:nvPr/>
            </p:nvCxnSpPr>
            <p:spPr>
              <a:xfrm>
                <a:off x="8395855" y="3253839"/>
                <a:ext cx="700644" cy="510639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INTERPOLACIÓN</a:t>
            </a:r>
            <a:endParaRPr lang="es-CO" dirty="0"/>
          </a:p>
        </p:txBody>
      </p:sp>
      <p:grpSp>
        <p:nvGrpSpPr>
          <p:cNvPr id="14" name="13 Grupo"/>
          <p:cNvGrpSpPr/>
          <p:nvPr/>
        </p:nvGrpSpPr>
        <p:grpSpPr>
          <a:xfrm>
            <a:off x="664354" y="1998581"/>
            <a:ext cx="10902197" cy="4254497"/>
            <a:chOff x="664354" y="1998581"/>
            <a:chExt cx="10902197" cy="4254497"/>
          </a:xfrm>
        </p:grpSpPr>
        <p:sp>
          <p:nvSpPr>
            <p:cNvPr id="18" name="17 Rectángulo"/>
            <p:cNvSpPr/>
            <p:nvPr/>
          </p:nvSpPr>
          <p:spPr>
            <a:xfrm>
              <a:off x="1234999" y="2565088"/>
              <a:ext cx="4773880" cy="4987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CuadroTexto 10"/>
            <p:cNvSpPr txBox="1"/>
            <p:nvPr/>
          </p:nvSpPr>
          <p:spPr>
            <a:xfrm>
              <a:off x="7021580" y="2012416"/>
              <a:ext cx="4544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Funciones más conocidas y útiles para mapear conjuntos de datos</a:t>
              </a:r>
              <a:endPara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043830" y="1998581"/>
              <a:ext cx="325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>
                  <a:solidFill>
                    <a:schemeClr val="accent1">
                      <a:lumMod val="75000"/>
                    </a:schemeClr>
                  </a:solidFill>
                </a:rPr>
                <a:t>Polinomios algebraicos</a:t>
              </a:r>
              <a:endParaRPr lang="es-CO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CuadroTexto 10"/>
            <p:cNvSpPr txBox="1"/>
            <p:nvPr/>
          </p:nvSpPr>
          <p:spPr>
            <a:xfrm>
              <a:off x="7030224" y="3815441"/>
              <a:ext cx="3431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Ventajas</a:t>
              </a:r>
              <a:endPara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CuadroTexto 10"/>
            <p:cNvSpPr txBox="1"/>
            <p:nvPr/>
          </p:nvSpPr>
          <p:spPr>
            <a:xfrm>
              <a:off x="664354" y="3599731"/>
              <a:ext cx="555829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2400" dirty="0" smtClean="0">
                  <a:solidFill>
                    <a:schemeClr val="bg2">
                      <a:lumMod val="75000"/>
                    </a:schemeClr>
                  </a:solidFill>
                </a:rPr>
                <a:t>Fácilmente derivables e integrables</a:t>
              </a:r>
            </a:p>
            <a:p>
              <a:pPr algn="r"/>
              <a:endParaRPr lang="es-CO" sz="1000" dirty="0" smtClean="0">
                <a:solidFill>
                  <a:schemeClr val="bg2">
                    <a:lumMod val="75000"/>
                  </a:schemeClr>
                </a:solidFill>
              </a:endParaRPr>
            </a:p>
            <a:p>
              <a:pPr algn="r"/>
              <a:r>
                <a:rPr lang="es-CO" sz="2400" dirty="0" smtClean="0">
                  <a:solidFill>
                    <a:schemeClr val="bg2">
                      <a:lumMod val="75000"/>
                    </a:schemeClr>
                  </a:solidFill>
                </a:rPr>
                <a:t>Sus derivadas e integrales son polinomios</a:t>
              </a:r>
              <a:endParaRPr lang="es-CO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17" name="16 Objeto"/>
            <p:cNvGraphicFramePr>
              <a:graphicFrameLocks noChangeAspect="1"/>
            </p:cNvGraphicFramePr>
            <p:nvPr/>
          </p:nvGraphicFramePr>
          <p:xfrm>
            <a:off x="1262212" y="2570516"/>
            <a:ext cx="4626715" cy="50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Ecuación" r:id="rId3" imgW="2209800" imgH="241300" progId="Equation.3">
                    <p:embed/>
                  </p:oleObj>
                </mc:Choice>
                <mc:Fallback>
                  <p:oleObj name="Ecuación" r:id="rId3" imgW="2209800" imgH="2413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212" y="2570516"/>
                          <a:ext cx="4626715" cy="505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036974" y="4756790"/>
            <a:ext cx="5105400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Ecuación" r:id="rId5" imgW="2438400" imgH="254000" progId="Equation.3">
                    <p:embed/>
                  </p:oleObj>
                </mc:Choice>
                <mc:Fallback>
                  <p:oleObj name="Ecuación" r:id="rId5" imgW="2438400" imgH="2540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974" y="4756790"/>
                          <a:ext cx="5105400" cy="531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22 Conector recto de flecha"/>
            <p:cNvCxnSpPr/>
            <p:nvPr/>
          </p:nvCxnSpPr>
          <p:spPr>
            <a:xfrm flipH="1">
              <a:off x="6377051" y="2481946"/>
              <a:ext cx="498763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H="1">
              <a:off x="6386951" y="4059346"/>
              <a:ext cx="498763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015813" y="5414338"/>
            <a:ext cx="5064351" cy="838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Ecuación" r:id="rId7" imgW="2527300" imgH="419100" progId="Equation.3">
                    <p:embed/>
                  </p:oleObj>
                </mc:Choice>
                <mc:Fallback>
                  <p:oleObj name="Ecuación" r:id="rId7" imgW="2527300" imgH="4191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5813" y="5414338"/>
                          <a:ext cx="5064351" cy="8387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pSp>
        <p:nvGrpSpPr>
          <p:cNvPr id="9" name="8 Grupo"/>
          <p:cNvGrpSpPr/>
          <p:nvPr/>
        </p:nvGrpSpPr>
        <p:grpSpPr>
          <a:xfrm>
            <a:off x="273131" y="2410713"/>
            <a:ext cx="11744697" cy="3400336"/>
            <a:chOff x="273131" y="2410713"/>
            <a:chExt cx="11744697" cy="3400336"/>
          </a:xfrm>
        </p:grpSpPr>
        <p:grpSp>
          <p:nvGrpSpPr>
            <p:cNvPr id="21" name="20 Grupo"/>
            <p:cNvGrpSpPr/>
            <p:nvPr/>
          </p:nvGrpSpPr>
          <p:grpSpPr>
            <a:xfrm>
              <a:off x="3408123" y="2410713"/>
              <a:ext cx="5403307" cy="569994"/>
              <a:chOff x="2517498" y="2410713"/>
              <a:chExt cx="5403307" cy="569994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2517498" y="2410713"/>
                <a:ext cx="5403307" cy="56999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aphicFrame>
            <p:nvGraphicFramePr>
              <p:cNvPr id="14" name="13 Objeto"/>
              <p:cNvGraphicFramePr>
                <a:graphicFrameLocks noChangeAspect="1"/>
              </p:cNvGraphicFramePr>
              <p:nvPr/>
            </p:nvGraphicFramePr>
            <p:xfrm>
              <a:off x="2598449" y="2439887"/>
              <a:ext cx="5233989" cy="5289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cuación" r:id="rId3" imgW="2387600" imgH="241300" progId="Equation.3">
                      <p:embed/>
                    </p:oleObj>
                  </mc:Choice>
                  <mc:Fallback>
                    <p:oleObj name="Ecuación" r:id="rId3" imgW="2387600" imgH="2413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8449" y="2439887"/>
                            <a:ext cx="5233989" cy="5289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CuadroTexto 10"/>
            <p:cNvSpPr txBox="1"/>
            <p:nvPr/>
          </p:nvSpPr>
          <p:spPr>
            <a:xfrm>
              <a:off x="332553" y="3589799"/>
              <a:ext cx="2125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Donde:</a:t>
              </a:r>
              <a:endPara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16" name="1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0245123"/>
                </p:ext>
              </p:extLst>
            </p:nvPr>
          </p:nvGraphicFramePr>
          <p:xfrm>
            <a:off x="2317750" y="3924300"/>
            <a:ext cx="7673975" cy="90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cuación" r:id="rId5" imgW="3644640" imgH="431640" progId="Equation.3">
                    <p:embed/>
                  </p:oleObj>
                </mc:Choice>
                <mc:Fallback>
                  <p:oleObj name="Ecuación" r:id="rId5" imgW="3644640" imgH="431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7750" y="3924300"/>
                          <a:ext cx="7673975" cy="909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CuadroTexto 10"/>
            <p:cNvSpPr txBox="1"/>
            <p:nvPr/>
          </p:nvSpPr>
          <p:spPr>
            <a:xfrm>
              <a:off x="273131" y="5349384"/>
              <a:ext cx="11744697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u="sng" dirty="0" smtClean="0">
                  <a:solidFill>
                    <a:schemeClr val="bg1"/>
                  </a:solidFill>
                </a:rPr>
                <a:t>Tiene en cuenta todos los puntos y correlaciona el comportamiento completo del conjunto usado</a:t>
              </a:r>
              <a:endParaRPr lang="es-CO" sz="2400" u="sng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22597" y="2880962"/>
          <a:ext cx="3561278" cy="2499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72457"/>
                <a:gridCol w="2588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Año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Consumo de energía (EJ)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1994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405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1998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420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2002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450</a:t>
                      </a:r>
                      <a:endParaRPr lang="es-CO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5585155" y="2402267"/>
            <a:ext cx="5038725" cy="3280963"/>
            <a:chOff x="5585155" y="2402267"/>
            <a:chExt cx="5038725" cy="3280963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85155" y="2416155"/>
              <a:ext cx="5038725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uadroTexto 10"/>
            <p:cNvSpPr txBox="1"/>
            <p:nvPr/>
          </p:nvSpPr>
          <p:spPr>
            <a:xfrm>
              <a:off x="7303369" y="2402267"/>
              <a:ext cx="2125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>
                  <a:solidFill>
                    <a:schemeClr val="accent5"/>
                  </a:solidFill>
                </a:rPr>
                <a:t>¿Consumo en 1996?</a:t>
              </a:r>
              <a:endParaRPr lang="es-CO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8336478" y="3277590"/>
              <a:ext cx="83127" cy="89064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8336478" y="4215740"/>
              <a:ext cx="237506" cy="178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331347" y="2607837"/>
          <a:ext cx="3561278" cy="3017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72457"/>
                <a:gridCol w="2588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Año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Consumo de energía (EJ)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1994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405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>
                          <a:solidFill>
                            <a:schemeClr val="accent5"/>
                          </a:solidFill>
                        </a:rPr>
                        <a:t>1996</a:t>
                      </a:r>
                      <a:endParaRPr lang="es-CO" sz="2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>
                          <a:solidFill>
                            <a:schemeClr val="accent5"/>
                          </a:solidFill>
                        </a:rPr>
                        <a:t>390.63</a:t>
                      </a:r>
                      <a:endParaRPr lang="es-CO" sz="2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1998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420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2002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450</a:t>
                      </a:r>
                      <a:endParaRPr lang="es-CO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5715783" y="2439905"/>
            <a:ext cx="5038725" cy="3267075"/>
            <a:chOff x="5668283" y="2439905"/>
            <a:chExt cx="5038725" cy="3267075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68283" y="2439905"/>
              <a:ext cx="5038725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uadroTexto 10"/>
            <p:cNvSpPr txBox="1"/>
            <p:nvPr/>
          </p:nvSpPr>
          <p:spPr>
            <a:xfrm>
              <a:off x="7362744" y="2449767"/>
              <a:ext cx="2125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>
                  <a:solidFill>
                    <a:schemeClr val="accent5"/>
                  </a:solidFill>
                </a:rPr>
                <a:t>Consumo en 1996</a:t>
              </a:r>
              <a:endParaRPr lang="es-CO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8395853" y="3325090"/>
              <a:ext cx="83127" cy="89064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sp>
        <p:nvSpPr>
          <p:cNvPr id="8" name="CuadroTexto 10"/>
          <p:cNvSpPr txBox="1"/>
          <p:nvPr/>
        </p:nvSpPr>
        <p:spPr>
          <a:xfrm>
            <a:off x="2188329" y="2772436"/>
            <a:ext cx="7953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Funciona bien cuando el número de datos base es pequeño y por tanto el polinomio es de bajo orden</a:t>
            </a:r>
          </a:p>
          <a:p>
            <a:endParaRPr lang="es-CO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Pero…</a:t>
            </a:r>
          </a:p>
          <a:p>
            <a:endParaRPr lang="es-CO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si son muchos datos…</a:t>
            </a:r>
            <a:endParaRPr lang="es-C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09476" y="2123037"/>
          <a:ext cx="3157519" cy="43593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2205"/>
                <a:gridCol w="2295314"/>
              </a:tblGrid>
              <a:tr h="56459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Año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Consumo de energía (EJ)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1840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25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28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1940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90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440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2010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550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0653" t="4295" r="18259" b="21579"/>
          <a:stretch>
            <a:fillRect/>
          </a:stretch>
        </p:blipFill>
        <p:spPr bwMode="auto">
          <a:xfrm>
            <a:off x="5723901" y="2125683"/>
            <a:ext cx="5106389" cy="436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508</TotalTime>
  <Words>331</Words>
  <Application>Microsoft Office PowerPoint</Application>
  <PresentationFormat>Panorámica</PresentationFormat>
  <Paragraphs>121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Tw Cen MT</vt:lpstr>
      <vt:lpstr>Gota</vt:lpstr>
      <vt:lpstr>Ecuación</vt:lpstr>
      <vt:lpstr>APROXIMACIÓN</vt:lpstr>
      <vt:lpstr>Presentación de PowerPoint</vt:lpstr>
      <vt:lpstr>INTERPOLACIÓN</vt:lpstr>
      <vt:lpstr>INTERPOLACIÓN</vt:lpstr>
      <vt:lpstr>Polinomio interpolante de lagrange</vt:lpstr>
      <vt:lpstr>Polinomio interpolante de lagrange</vt:lpstr>
      <vt:lpstr>Polinomio interpolante de lagrange</vt:lpstr>
      <vt:lpstr>Polinomio interpolante de lagrange</vt:lpstr>
      <vt:lpstr>Polinomio interpolante de lagrange</vt:lpstr>
      <vt:lpstr>Trazador cúbico (cubic spline)</vt:lpstr>
      <vt:lpstr>Trazador cúbico (cubic spline)</vt:lpstr>
      <vt:lpstr>Taller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APROXIMACIÓN</dc:title>
  <dc:creator>Liliana Hernandez</dc:creator>
  <cp:lastModifiedBy>Liliana Hernandez</cp:lastModifiedBy>
  <cp:revision>49</cp:revision>
  <dcterms:created xsi:type="dcterms:W3CDTF">2014-02-09T14:37:32Z</dcterms:created>
  <dcterms:modified xsi:type="dcterms:W3CDTF">2014-09-13T04:34:37Z</dcterms:modified>
</cp:coreProperties>
</file>