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747B78-D08B-489D-A08A-5EE2A601FBCB}" type="datetimeFigureOut">
              <a:rPr lang="es-CO" smtClean="0"/>
              <a:t>05/04/2014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3B0D99-60EF-4C56-8D30-21C229E2070B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O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Liliana Hernández</a:t>
            </a:r>
          </a:p>
          <a:p>
            <a:pPr algn="r"/>
            <a:r>
              <a:rPr lang="es-CO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Ing. </a:t>
            </a:r>
            <a:r>
              <a:rPr lang="es-CO" i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Qca</a:t>
            </a:r>
            <a:r>
              <a:rPr lang="es-CO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 </a:t>
            </a:r>
            <a:r>
              <a:rPr lang="es-CO" i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Ph.D.</a:t>
            </a:r>
            <a:endParaRPr lang="es-CO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5400" cap="small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Ecuaciones Diferenciales Ordinarias</a:t>
            </a:r>
            <a:endParaRPr lang="es-CO" sz="5400" cap="small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67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Decaimiento exponencial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971600" y="257709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La velocidad de desintegración de una sustancia radiactiva es proporcional al número de átomos existentes de dicha sustancia.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148478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Desintegración radiactiva (datación por radiocarbono)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240088" y="3717479"/>
          <a:ext cx="23304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cuación" r:id="rId3" imgW="965160" imgH="393480" progId="Equation.3">
                  <p:embed/>
                </p:oleObj>
              </mc:Choice>
              <mc:Fallback>
                <p:oleObj name="Ecuación" r:id="rId3" imgW="965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717479"/>
                        <a:ext cx="233045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355976" y="509737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Constante de descomposición y/o decaimiento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4823649" y="4365104"/>
            <a:ext cx="252407" cy="7920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33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Movimiento de cuerpos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915816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</a:rPr>
              <a:t>Sí:</a:t>
            </a:r>
            <a:endParaRPr lang="es-CO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148478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Movimiento en caída libre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347864" y="3573016"/>
          <a:ext cx="19018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cuación" r:id="rId3" imgW="787320" imgH="419040" progId="Equation.3">
                  <p:embed/>
                </p:oleObj>
              </mc:Choice>
              <mc:Fallback>
                <p:oleObj name="Ecuación" r:id="rId3" imgW="7873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573016"/>
                        <a:ext cx="1901825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716016" y="509737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Gravedad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5076056" y="4365104"/>
            <a:ext cx="252407" cy="7920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3784352" y="2348880"/>
          <a:ext cx="1363712" cy="48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cuación" r:id="rId5" imgW="711000" imgH="253800" progId="Equation.3">
                  <p:embed/>
                </p:oleObj>
              </mc:Choice>
              <mc:Fallback>
                <p:oleObj name="Ecuación" r:id="rId5" imgW="7110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52" y="2348880"/>
                        <a:ext cx="1363712" cy="48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33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Movimiento de cuerpos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195736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</a:rPr>
              <a:t>Sí:</a:t>
            </a:r>
            <a:endParaRPr lang="es-CO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148478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Fricción el fluidos (paracaidista):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115616" y="3603625"/>
          <a:ext cx="30670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cuación" r:id="rId3" imgW="1269720" imgH="393480" progId="Equation.3">
                  <p:embed/>
                </p:oleObj>
              </mc:Choice>
              <mc:Fallback>
                <p:oleObj name="Ecuación" r:id="rId3" imgW="1269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03625"/>
                        <a:ext cx="306705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202111" y="509737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Gravedad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2994199" y="4365104"/>
            <a:ext cx="144016" cy="72008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3064272" y="2348880"/>
          <a:ext cx="1363712" cy="48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cuación" r:id="rId5" imgW="711000" imgH="253800" progId="Equation.3">
                  <p:embed/>
                </p:oleObj>
              </mc:Choice>
              <mc:Fallback>
                <p:oleObj name="Ecuación" r:id="rId5" imgW="7110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72" y="2348880"/>
                        <a:ext cx="1363712" cy="48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3570263" y="50851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Constante de proporcionalidad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3786289" y="4293096"/>
            <a:ext cx="432046" cy="792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21 Objeto"/>
          <p:cNvGraphicFramePr>
            <a:graphicFrameLocks noChangeAspect="1"/>
          </p:cNvGraphicFramePr>
          <p:nvPr/>
        </p:nvGraphicFramePr>
        <p:xfrm>
          <a:off x="5508104" y="3566615"/>
          <a:ext cx="1368153" cy="9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cuación" r:id="rId7" imgW="571320" imgH="393480" progId="Equation.3">
                  <p:embed/>
                </p:oleObj>
              </mc:Choice>
              <mc:Fallback>
                <p:oleObj name="Ecuación" r:id="rId7" imgW="571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566615"/>
                        <a:ext cx="1368153" cy="942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5508105" y="242088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2">
                    <a:lumMod val="50000"/>
                  </a:schemeClr>
                </a:solidFill>
              </a:rPr>
              <a:t>Densidad del aire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948265" y="257328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4">
                    <a:lumMod val="50000"/>
                  </a:schemeClr>
                </a:solidFill>
              </a:rPr>
              <a:t>Área paracaidista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804249" y="400506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tx2">
                    <a:lumMod val="10000"/>
                  </a:schemeClr>
                </a:solidFill>
              </a:rPr>
              <a:t>Factor de forma paracaidista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6084169" y="3153601"/>
            <a:ext cx="144016" cy="50405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6588225" y="3284984"/>
            <a:ext cx="504056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6804249" y="3861048"/>
            <a:ext cx="432048" cy="288032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33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Movimiento de cuerpos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915816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</a:rPr>
              <a:t>Sí:</a:t>
            </a:r>
            <a:endParaRPr lang="es-CO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14847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Vibraciones mecánicas (oscilación de un mástil):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505075" y="3573463"/>
          <a:ext cx="35877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cuación" r:id="rId3" imgW="1485720" imgH="419040" progId="Equation.3">
                  <p:embed/>
                </p:oleObj>
              </mc:Choice>
              <mc:Fallback>
                <p:oleObj name="Ecuación" r:id="rId3" imgW="14857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573463"/>
                        <a:ext cx="358775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339752" y="50973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Constante de amortiguamiento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4067944" y="4365104"/>
            <a:ext cx="144016" cy="72008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3784352" y="2348880"/>
          <a:ext cx="1363712" cy="48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cuación" r:id="rId5" imgW="711000" imgH="253800" progId="Equation.3">
                  <p:embed/>
                </p:oleObj>
              </mc:Choice>
              <mc:Fallback>
                <p:oleObj name="Ecuación" r:id="rId5" imgW="7110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52" y="2348880"/>
                        <a:ext cx="1363712" cy="48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076056" y="508518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Constante de recuperación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5220072" y="4293096"/>
            <a:ext cx="432046" cy="792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2933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Flujo de fluidos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99592" y="14847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Mezclado (Concentración de la mezcla C</a:t>
            </a:r>
            <a:r>
              <a:rPr lang="es-CO" sz="2800" baseline="-25000" dirty="0" smtClean="0">
                <a:solidFill>
                  <a:srgbClr val="0070C0"/>
                </a:solidFill>
              </a:rPr>
              <a:t>A</a:t>
            </a:r>
            <a:r>
              <a:rPr lang="es-CO" sz="2800" dirty="0" smtClean="0">
                <a:solidFill>
                  <a:srgbClr val="0070C0"/>
                </a:solidFill>
              </a:rPr>
              <a:t>):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122363" y="2192338"/>
          <a:ext cx="3095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cuación" r:id="rId3" imgW="1282680" imgH="393480" progId="Equation.3">
                  <p:embed/>
                </p:oleObj>
              </mc:Choice>
              <mc:Fallback>
                <p:oleObj name="Ecuación" r:id="rId3" imgW="1282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2192338"/>
                        <a:ext cx="30956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339752" y="525358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Flujo del fluido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771800" y="4581128"/>
            <a:ext cx="216024" cy="72008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707904" y="5013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Concentración flujo de entrada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3419872" y="4521314"/>
            <a:ext cx="720080" cy="6358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1235075" y="3787775"/>
          <a:ext cx="31591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cuación" r:id="rId5" imgW="1307880" imgH="393480" progId="Equation.3">
                  <p:embed/>
                </p:oleObj>
              </mc:Choice>
              <mc:Fallback>
                <p:oleObj name="Ecuación" r:id="rId5" imgW="13078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787775"/>
                        <a:ext cx="31591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467544" y="509737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2">
                    <a:lumMod val="50000"/>
                  </a:schemeClr>
                </a:solidFill>
              </a:rPr>
              <a:t>Volumen del tanque</a:t>
            </a:r>
          </a:p>
        </p:txBody>
      </p:sp>
      <p:cxnSp>
        <p:nvCxnSpPr>
          <p:cNvPr id="24" name="23 Conector recto de flecha"/>
          <p:cNvCxnSpPr>
            <a:stCxn id="22" idx="0"/>
          </p:cNvCxnSpPr>
          <p:nvPr/>
        </p:nvCxnSpPr>
        <p:spPr>
          <a:xfrm flipV="1">
            <a:off x="1223628" y="4509120"/>
            <a:ext cx="108012" cy="5882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49 Grupo"/>
          <p:cNvGrpSpPr/>
          <p:nvPr/>
        </p:nvGrpSpPr>
        <p:grpSpPr>
          <a:xfrm>
            <a:off x="5299749" y="2185103"/>
            <a:ext cx="2512611" cy="2396025"/>
            <a:chOff x="5220072" y="2041087"/>
            <a:chExt cx="2512611" cy="2396025"/>
          </a:xfrm>
        </p:grpSpPr>
        <p:grpSp>
          <p:nvGrpSpPr>
            <p:cNvPr id="46" name="45 Grupo"/>
            <p:cNvGrpSpPr/>
            <p:nvPr/>
          </p:nvGrpSpPr>
          <p:grpSpPr>
            <a:xfrm>
              <a:off x="5220072" y="2041087"/>
              <a:ext cx="2512611" cy="2396025"/>
              <a:chOff x="5245789" y="2041087"/>
              <a:chExt cx="2512611" cy="2396025"/>
            </a:xfrm>
          </p:grpSpPr>
          <p:cxnSp>
            <p:nvCxnSpPr>
              <p:cNvPr id="40" name="39 Conector recto de flecha"/>
              <p:cNvCxnSpPr/>
              <p:nvPr/>
            </p:nvCxnSpPr>
            <p:spPr>
              <a:xfrm flipH="1">
                <a:off x="7188489" y="2757178"/>
                <a:ext cx="144016" cy="583062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27 Cilindro"/>
              <p:cNvSpPr/>
              <p:nvPr/>
            </p:nvSpPr>
            <p:spPr>
              <a:xfrm>
                <a:off x="6002252" y="2636912"/>
                <a:ext cx="1584176" cy="1800200"/>
              </a:xfrm>
              <a:prstGeom prst="can">
                <a:avLst>
                  <a:gd name="adj" fmla="val 19003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28 Cilindro"/>
              <p:cNvSpPr/>
              <p:nvPr/>
            </p:nvSpPr>
            <p:spPr>
              <a:xfrm>
                <a:off x="6026002" y="3489237"/>
                <a:ext cx="1548000" cy="936000"/>
              </a:xfrm>
              <a:prstGeom prst="can">
                <a:avLst>
                  <a:gd name="adj" fmla="val 3324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29 Cilindro"/>
              <p:cNvSpPr/>
              <p:nvPr/>
            </p:nvSpPr>
            <p:spPr>
              <a:xfrm rot="16200000">
                <a:off x="5809978" y="4005065"/>
                <a:ext cx="288032" cy="432048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44" name="43 Conector recto de flecha"/>
              <p:cNvCxnSpPr/>
              <p:nvPr/>
            </p:nvCxnSpPr>
            <p:spPr>
              <a:xfrm flipH="1">
                <a:off x="5245789" y="4221088"/>
                <a:ext cx="432048" cy="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30 Cilindro"/>
              <p:cNvSpPr/>
              <p:nvPr/>
            </p:nvSpPr>
            <p:spPr>
              <a:xfrm rot="13440000">
                <a:off x="7470368" y="2041087"/>
                <a:ext cx="288032" cy="82800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48" name="47 Conector recto"/>
            <p:cNvCxnSpPr>
              <a:stCxn id="31" idx="1"/>
              <a:endCxn id="31" idx="1"/>
            </p:cNvCxnSpPr>
            <p:nvPr/>
          </p:nvCxnSpPr>
          <p:spPr>
            <a:xfrm>
              <a:off x="7301078" y="2752894"/>
              <a:ext cx="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Rectángulo"/>
            <p:cNvSpPr/>
            <p:nvPr/>
          </p:nvSpPr>
          <p:spPr>
            <a:xfrm rot="2220000">
              <a:off x="7264346" y="2731361"/>
              <a:ext cx="108000" cy="562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Cilindro"/>
          <p:cNvSpPr/>
          <p:nvPr/>
        </p:nvSpPr>
        <p:spPr>
          <a:xfrm rot="10800000" flipV="1">
            <a:off x="6492466" y="5121567"/>
            <a:ext cx="288032" cy="432048"/>
          </a:xfrm>
          <a:prstGeom prst="ca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CuadroTexto"/>
          <p:cNvSpPr txBox="1"/>
          <p:nvPr/>
        </p:nvSpPr>
        <p:spPr>
          <a:xfrm>
            <a:off x="899592" y="620688"/>
            <a:ext cx="2933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Flujo de fluidos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99592" y="14847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Vaciado de un tanque:</a:t>
            </a:r>
            <a:endParaRPr lang="es-CO" sz="2800" dirty="0">
              <a:solidFill>
                <a:srgbClr val="0070C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549400" y="2192338"/>
          <a:ext cx="22383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cuación" r:id="rId3" imgW="927000" imgH="393480" progId="Equation.3">
                  <p:embed/>
                </p:oleObj>
              </mc:Choice>
              <mc:Fallback>
                <p:oleObj name="Ecuación" r:id="rId3" imgW="9270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192338"/>
                        <a:ext cx="223837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331640" y="551723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Área del tanque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2267744" y="5157192"/>
            <a:ext cx="360040" cy="36004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419872" y="56612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Gravedad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3707904" y="4941168"/>
            <a:ext cx="72008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1763688" y="4187800"/>
          <a:ext cx="23002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cuación" r:id="rId5" imgW="952200" imgH="431640" progId="Equation.3">
                  <p:embed/>
                </p:oleObj>
              </mc:Choice>
              <mc:Fallback>
                <p:oleObj name="Ecuación" r:id="rId5" imgW="952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187800"/>
                        <a:ext cx="2300288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3203848" y="336918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2">
                    <a:lumMod val="50000"/>
                  </a:schemeClr>
                </a:solidFill>
              </a:rPr>
              <a:t>Área del agujero</a:t>
            </a:r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4805363" y="2192338"/>
          <a:ext cx="19002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cuación" r:id="rId7" imgW="787320" imgH="393480" progId="Equation.3">
                  <p:embed/>
                </p:oleObj>
              </mc:Choice>
              <mc:Fallback>
                <p:oleObj name="Ecuación" r:id="rId7" imgW="787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192338"/>
                        <a:ext cx="190023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36 Conector recto de flecha"/>
          <p:cNvCxnSpPr/>
          <p:nvPr/>
        </p:nvCxnSpPr>
        <p:spPr>
          <a:xfrm flipH="1">
            <a:off x="2987824" y="3789040"/>
            <a:ext cx="360040" cy="50405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rot="16200000" flipH="1">
            <a:off x="6432333" y="5805264"/>
            <a:ext cx="43204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endCxn id="57" idx="1"/>
          </p:cNvCxnSpPr>
          <p:nvPr/>
        </p:nvCxnSpPr>
        <p:spPr>
          <a:xfrm>
            <a:off x="7164731" y="3636751"/>
            <a:ext cx="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ilindro"/>
          <p:cNvSpPr/>
          <p:nvPr/>
        </p:nvSpPr>
        <p:spPr>
          <a:xfrm flipV="1">
            <a:off x="5840188" y="3520769"/>
            <a:ext cx="1584176" cy="1800200"/>
          </a:xfrm>
          <a:prstGeom prst="can">
            <a:avLst>
              <a:gd name="adj" fmla="val 2350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Cilindro"/>
          <p:cNvSpPr/>
          <p:nvPr/>
        </p:nvSpPr>
        <p:spPr>
          <a:xfrm>
            <a:off x="5863938" y="4373094"/>
            <a:ext cx="1548000" cy="936000"/>
          </a:xfrm>
          <a:prstGeom prst="can">
            <a:avLst>
              <a:gd name="adj" fmla="val 33247"/>
            </a:avLst>
          </a:pr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Elipse"/>
          <p:cNvSpPr/>
          <p:nvPr/>
        </p:nvSpPr>
        <p:spPr>
          <a:xfrm>
            <a:off x="5854496" y="3521480"/>
            <a:ext cx="1548000" cy="3630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Elipse"/>
          <p:cNvSpPr/>
          <p:nvPr/>
        </p:nvSpPr>
        <p:spPr>
          <a:xfrm>
            <a:off x="6482096" y="5105656"/>
            <a:ext cx="324000" cy="108000"/>
          </a:xfrm>
          <a:prstGeom prst="ellipse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Elipse"/>
          <p:cNvSpPr/>
          <p:nvPr/>
        </p:nvSpPr>
        <p:spPr>
          <a:xfrm>
            <a:off x="5868144" y="4350173"/>
            <a:ext cx="1548000" cy="363096"/>
          </a:xfrm>
          <a:prstGeom prst="ellipse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CO" b="1" i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s-CO" b="1" i="1" baseline="-25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6449832" y="4869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CO" b="1" i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s-CO" b="1" i="1" baseline="-25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 NUMÉRICOS</a:t>
            </a:r>
            <a:endParaRPr lang="es-CO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Para resolver Ecuaciones Diferenciales Ordinarias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112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Euler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3635896" y="4716433"/>
                <a:ext cx="42484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716433"/>
                <a:ext cx="4248472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/>
              <p:cNvSpPr txBox="1"/>
              <p:nvPr/>
            </p:nvSpPr>
            <p:spPr>
              <a:xfrm>
                <a:off x="2843808" y="1556792"/>
                <a:ext cx="4248472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556792"/>
                <a:ext cx="4248472" cy="1056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/>
              <p:cNvSpPr txBox="1"/>
              <p:nvPr/>
            </p:nvSpPr>
            <p:spPr>
              <a:xfrm>
                <a:off x="3131840" y="3068960"/>
                <a:ext cx="30963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O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68960"/>
                <a:ext cx="309634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11 CuadroTexto"/>
          <p:cNvSpPr txBox="1"/>
          <p:nvPr/>
        </p:nvSpPr>
        <p:spPr>
          <a:xfrm>
            <a:off x="1475656" y="17536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Ecuación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1475656" y="31218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Sujeta a: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31" name="11 CuadroTexto"/>
          <p:cNvSpPr txBox="1"/>
          <p:nvPr/>
        </p:nvSpPr>
        <p:spPr>
          <a:xfrm>
            <a:off x="1475656" y="47779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Recurrencia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180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err="1" smtClean="0">
                <a:solidFill>
                  <a:schemeClr val="accent2">
                    <a:lumMod val="75000"/>
                  </a:schemeClr>
                </a:solidFill>
              </a:rPr>
              <a:t>Runge-Kutta</a:t>
            </a:r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 (orden 4)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3347864" y="3573016"/>
                <a:ext cx="42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73016"/>
                <a:ext cx="4248472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/>
              <p:cNvSpPr txBox="1"/>
              <p:nvPr/>
            </p:nvSpPr>
            <p:spPr>
              <a:xfrm>
                <a:off x="2843808" y="1340768"/>
                <a:ext cx="4248472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340768"/>
                <a:ext cx="4248472" cy="1056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/>
              <p:cNvSpPr txBox="1"/>
              <p:nvPr/>
            </p:nvSpPr>
            <p:spPr>
              <a:xfrm>
                <a:off x="3131840" y="2492896"/>
                <a:ext cx="30963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CO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O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2896"/>
                <a:ext cx="309634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11 CuadroTexto"/>
          <p:cNvSpPr txBox="1"/>
          <p:nvPr/>
        </p:nvSpPr>
        <p:spPr>
          <a:xfrm>
            <a:off x="1475656" y="15376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Ecuación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1475656" y="25457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Sujeta a: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31" name="11 CuadroTexto"/>
          <p:cNvSpPr txBox="1"/>
          <p:nvPr/>
        </p:nvSpPr>
        <p:spPr>
          <a:xfrm>
            <a:off x="1475656" y="42930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Recurrencia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3635896" y="3924345"/>
                <a:ext cx="5184576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s-CO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>
                            <m:sSubPr>
                              <m:ctrlPr>
                                <a:rPr lang="es-CO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924345"/>
                <a:ext cx="5184576" cy="524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/>
              <p:cNvSpPr txBox="1"/>
              <p:nvPr/>
            </p:nvSpPr>
            <p:spPr>
              <a:xfrm>
                <a:off x="3635896" y="4365104"/>
                <a:ext cx="5184576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CO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s-CO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CO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>
                            <m:sSubPr>
                              <m:ctrlPr>
                                <a:rPr lang="es-CO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65104"/>
                <a:ext cx="5184576" cy="524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/>
              <p:cNvSpPr txBox="1"/>
              <p:nvPr/>
            </p:nvSpPr>
            <p:spPr>
              <a:xfrm>
                <a:off x="3491880" y="4797152"/>
                <a:ext cx="5184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O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97152"/>
                <a:ext cx="518457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/>
              <p:cNvSpPr txBox="1"/>
              <p:nvPr/>
            </p:nvSpPr>
            <p:spPr>
              <a:xfrm>
                <a:off x="3131840" y="5497234"/>
                <a:ext cx="5688632" cy="59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CO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O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497234"/>
                <a:ext cx="5688632" cy="5973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DEFINICIÓN</a:t>
            </a:r>
            <a:endParaRPr lang="es-CO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755576" y="148478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rgbClr val="0070C0"/>
                </a:solidFill>
              </a:rPr>
              <a:t>Ecuación diferencial: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149755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Ecuación que contiene derivadas de una o más </a:t>
            </a:r>
            <a:r>
              <a:rPr lang="es-CO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variables dependientes </a:t>
            </a:r>
            <a:r>
              <a:rPr lang="es-CO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 respecto a una o más </a:t>
            </a:r>
            <a:r>
              <a:rPr lang="es-CO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variables independientes</a:t>
            </a:r>
            <a:r>
              <a:rPr lang="es-CO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s-CO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44000" y="2996952"/>
            <a:ext cx="170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u="sng" dirty="0" smtClean="0">
                <a:solidFill>
                  <a:srgbClr val="0070C0"/>
                </a:solidFill>
              </a:rPr>
              <a:t>Ordinaria</a:t>
            </a:r>
            <a:endParaRPr lang="es-CO" sz="2800" u="sng" dirty="0">
              <a:solidFill>
                <a:srgbClr val="0070C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68144" y="2996952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u="sng" dirty="0" smtClean="0">
                <a:solidFill>
                  <a:schemeClr val="accent1">
                    <a:lumMod val="50000"/>
                  </a:schemeClr>
                </a:solidFill>
              </a:rPr>
              <a:t>Parcial</a:t>
            </a:r>
            <a:endParaRPr lang="es-CO" sz="2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16200000">
            <a:off x="4355592" y="-747080"/>
            <a:ext cx="396000" cy="7308000"/>
          </a:xfrm>
          <a:prstGeom prst="rightBrac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64502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Derivadas de </a:t>
            </a:r>
            <a:r>
              <a:rPr lang="es-CO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una o más </a:t>
            </a:r>
            <a:r>
              <a:rPr lang="es-CO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variables dependientes 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 respecto a </a:t>
            </a:r>
            <a:r>
              <a:rPr lang="es-CO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una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s-CO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 independiente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s-CO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60032" y="364502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Derivadas de </a:t>
            </a:r>
            <a:r>
              <a:rPr lang="es-CO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una o más </a:t>
            </a:r>
            <a:r>
              <a:rPr lang="es-CO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variables dependientes 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 respecto a </a:t>
            </a:r>
            <a:r>
              <a:rPr lang="es-CO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dos o más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s-CO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variables independientes</a:t>
            </a:r>
            <a:r>
              <a:rPr lang="es-CO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s-CO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7" name="16 Objeto"/>
          <p:cNvGraphicFramePr>
            <a:graphicFrameLocks noChangeAspect="1"/>
          </p:cNvGraphicFramePr>
          <p:nvPr/>
        </p:nvGraphicFramePr>
        <p:xfrm>
          <a:off x="1475656" y="4941168"/>
          <a:ext cx="205571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cuación" r:id="rId3" imgW="749160" imgH="393480" progId="Equation.3">
                  <p:embed/>
                </p:oleObj>
              </mc:Choice>
              <mc:Fallback>
                <p:oleObj name="Ecuación" r:id="rId3" imgW="749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941168"/>
                        <a:ext cx="2055712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/>
        </p:nvGraphicFramePr>
        <p:xfrm>
          <a:off x="4840394" y="4941168"/>
          <a:ext cx="340401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cuación" r:id="rId5" imgW="1320480" imgH="419040" progId="Equation.3">
                  <p:embed/>
                </p:oleObj>
              </mc:Choice>
              <mc:Fallback>
                <p:oleObj name="Ecuación" r:id="rId5" imgW="13204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394" y="4941168"/>
                        <a:ext cx="3404014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1259632" y="4869160"/>
            <a:ext cx="2448272" cy="1296144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 redondeado"/>
          <p:cNvSpPr/>
          <p:nvPr/>
        </p:nvSpPr>
        <p:spPr>
          <a:xfrm>
            <a:off x="4716016" y="4869160"/>
            <a:ext cx="3636000" cy="1296144"/>
          </a:xfrm>
          <a:prstGeom prst="roundRect">
            <a:avLst/>
          </a:prstGeom>
          <a:noFill/>
          <a:ln w="127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Rectángulo redondeado"/>
          <p:cNvSpPr/>
          <p:nvPr/>
        </p:nvSpPr>
        <p:spPr>
          <a:xfrm>
            <a:off x="683568" y="2924944"/>
            <a:ext cx="3672408" cy="3528392"/>
          </a:xfrm>
          <a:prstGeom prst="roundRect">
            <a:avLst/>
          </a:prstGeom>
          <a:solidFill>
            <a:schemeClr val="accent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6018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PROBLEMA DE VALOR INICIAL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971600" y="166189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Cuando se desea resolver una ecuación diferencial sujeta a condiciones predefinidas (iniciales)</a:t>
            </a:r>
            <a:endParaRPr lang="es-CO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1600" y="29969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u="sng" dirty="0" smtClean="0">
                <a:solidFill>
                  <a:srgbClr val="0070C0"/>
                </a:solidFill>
              </a:rPr>
              <a:t>Ejemplo:</a:t>
            </a:r>
            <a:endParaRPr lang="es-CO" sz="2400" b="1" u="sng" dirty="0">
              <a:solidFill>
                <a:srgbClr val="0070C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059832" y="323243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0070C0"/>
                </a:solidFill>
              </a:rPr>
              <a:t>Resolver</a:t>
            </a:r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59832" y="41069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0070C0"/>
                </a:solidFill>
              </a:rPr>
              <a:t>Sujeta a</a:t>
            </a:r>
            <a:endParaRPr lang="es-CO" sz="2400" dirty="0">
              <a:solidFill>
                <a:srgbClr val="0070C0"/>
              </a:solidFill>
            </a:endParaRPr>
          </a:p>
        </p:txBody>
      </p:sp>
      <p:graphicFrame>
        <p:nvGraphicFramePr>
          <p:cNvPr id="26" name="25 Objeto"/>
          <p:cNvGraphicFramePr>
            <a:graphicFrameLocks noChangeAspect="1"/>
          </p:cNvGraphicFramePr>
          <p:nvPr/>
        </p:nvGraphicFramePr>
        <p:xfrm>
          <a:off x="4716016" y="2996952"/>
          <a:ext cx="1281162" cy="92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cuación" r:id="rId3" imgW="545760" imgH="393480" progId="Equation.3">
                  <p:embed/>
                </p:oleObj>
              </mc:Choice>
              <mc:Fallback>
                <p:oleObj name="Ecuación" r:id="rId3" imgW="545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96952"/>
                        <a:ext cx="1281162" cy="923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26 Objeto"/>
          <p:cNvGraphicFramePr>
            <a:graphicFrameLocks noChangeAspect="1"/>
          </p:cNvGraphicFramePr>
          <p:nvPr/>
        </p:nvGraphicFramePr>
        <p:xfrm>
          <a:off x="4716016" y="4136604"/>
          <a:ext cx="1152128" cy="44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cuación" r:id="rId5" imgW="520560" imgH="203040" progId="Equation.3">
                  <p:embed/>
                </p:oleObj>
              </mc:Choice>
              <mc:Fallback>
                <p:oleObj name="Ecuación" r:id="rId5" imgW="5205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136604"/>
                        <a:ext cx="1152128" cy="449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5436096" y="527159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accent2">
                    <a:lumMod val="50000"/>
                  </a:schemeClr>
                </a:solidFill>
              </a:rPr>
              <a:t>Condición inicial</a:t>
            </a:r>
            <a:endParaRPr lang="es-CO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29 Conector recto de flecha"/>
          <p:cNvCxnSpPr>
            <a:stCxn id="28" idx="0"/>
          </p:cNvCxnSpPr>
          <p:nvPr/>
        </p:nvCxnSpPr>
        <p:spPr>
          <a:xfrm flipH="1" flipV="1">
            <a:off x="5868144" y="4509120"/>
            <a:ext cx="828092" cy="76247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3" y="62068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MODELAMIENTO MATEMÁTICO CON ECUACIONES DIFERENCIALES ORDINARIAS (</a:t>
            </a:r>
            <a:r>
              <a:rPr lang="es-CO" sz="3200" dirty="0" err="1" smtClean="0">
                <a:solidFill>
                  <a:schemeClr val="accent2">
                    <a:lumMod val="75000"/>
                  </a:schemeClr>
                </a:solidFill>
              </a:rPr>
              <a:t>EDOs</a:t>
            </a:r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2168872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1259632" y="2514147"/>
            <a:ext cx="6737523" cy="3435133"/>
            <a:chOff x="1259632" y="2514147"/>
            <a:chExt cx="6737523" cy="343513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2514147"/>
              <a:ext cx="1896394" cy="141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5" y="2554314"/>
              <a:ext cx="2232248" cy="137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3" y="4077072"/>
              <a:ext cx="316835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6500" y="2636912"/>
              <a:ext cx="2266303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3961704"/>
              <a:ext cx="1480939" cy="1987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3587" y="4070830"/>
              <a:ext cx="1728613" cy="187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625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Dinámica de poblaciones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971600" y="14847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Modelo de </a:t>
            </a:r>
            <a:r>
              <a:rPr lang="es-CO" sz="2800" dirty="0" err="1" smtClean="0">
                <a:solidFill>
                  <a:srgbClr val="0070C0"/>
                </a:solidFill>
              </a:rPr>
              <a:t>Malthus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213285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Cuando una población </a:t>
            </a:r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 está sujeta a factores externos (falta de alimentos, competencia por el hábitat, presencia de un depredador…) la velocidad de crecimiento es proporcional al número de individuos que la componen.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1885950" y="3919538"/>
          <a:ext cx="2206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cuación" r:id="rId3" imgW="914400" imgH="393480" progId="Equation.3">
                  <p:embed/>
                </p:oleObj>
              </mc:Choice>
              <mc:Fallback>
                <p:oleObj name="Ecuación" r:id="rId3" imgW="914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919538"/>
                        <a:ext cx="22066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203848" y="5529426"/>
            <a:ext cx="540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>
                    <a:lumMod val="50000"/>
                  </a:schemeClr>
                </a:solidFill>
              </a:rPr>
              <a:t>Constante que caracteriza la tasa de crecimiento de la población (experimental).</a:t>
            </a:r>
            <a:endParaRPr lang="es-CO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3275856" y="4581128"/>
            <a:ext cx="720080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292080" y="3933056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Puede ser:</a:t>
            </a:r>
          </a:p>
          <a:p>
            <a:pPr algn="ctr"/>
            <a:endParaRPr lang="es-CO" sz="1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es-CO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CO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&lt; 0;     </a:t>
            </a:r>
            <a:r>
              <a:rPr lang="es-CO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CO" sz="2400" dirty="0" smtClean="0">
                <a:solidFill>
                  <a:schemeClr val="bg1"/>
                </a:solidFill>
              </a:rPr>
              <a:t> &gt; 0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625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Dinámica de poblaciones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971600" y="14847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Ecuación logística: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213285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Cuando el crecimiento exponencial de la población se ve limitado por la escasez de recursos (alimentos) y los individuos “compiten” por ellos.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2384028" y="3501008"/>
          <a:ext cx="33401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cuación" r:id="rId3" imgW="1384200" imgH="393480" progId="Equation.3">
                  <p:embed/>
                </p:oleObj>
              </mc:Choice>
              <mc:Fallback>
                <p:oleObj name="Ecuación" r:id="rId3" imgW="1384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028" y="3501008"/>
                        <a:ext cx="33401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259632" y="50131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Crecimiento natural de la población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3491880" y="4581128"/>
            <a:ext cx="360040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932040" y="502537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Competencia de los individuos por el alimento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 rot="16200000">
            <a:off x="3815888" y="3969112"/>
            <a:ext cx="216000" cy="7200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Abrir llave"/>
          <p:cNvSpPr/>
          <p:nvPr/>
        </p:nvSpPr>
        <p:spPr>
          <a:xfrm rot="16200000">
            <a:off x="5022112" y="3843089"/>
            <a:ext cx="216000" cy="972000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6" name="25 Conector recto de flecha"/>
          <p:cNvCxnSpPr/>
          <p:nvPr/>
        </p:nvCxnSpPr>
        <p:spPr>
          <a:xfrm flipH="1" flipV="1">
            <a:off x="5220072" y="4581128"/>
            <a:ext cx="288032" cy="43204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4625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Dinámica de poblaciones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611560" y="148478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Modelo presa-depredador (sistema </a:t>
            </a:r>
            <a:r>
              <a:rPr lang="es-CO" sz="2800" dirty="0" err="1" smtClean="0">
                <a:solidFill>
                  <a:srgbClr val="0070C0"/>
                </a:solidFill>
              </a:rPr>
              <a:t>Lotka-Volterra</a:t>
            </a:r>
            <a:r>
              <a:rPr lang="es-CO" sz="2800" dirty="0" smtClean="0">
                <a:solidFill>
                  <a:srgbClr val="0070C0"/>
                </a:solidFill>
              </a:rPr>
              <a:t>):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21328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En un ecosistema con dos poblaciones de especies distintas, donde una de ellas es el alimento de la otra.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3923928" y="2924944"/>
          <a:ext cx="3960440" cy="86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cuación" r:id="rId3" imgW="1803240" imgH="393480" progId="Equation.3">
                  <p:embed/>
                </p:oleObj>
              </mc:Choice>
              <mc:Fallback>
                <p:oleObj name="Ecuación" r:id="rId3" imgW="1803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924944"/>
                        <a:ext cx="3960440" cy="864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331640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Crecimiento natural de la presa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39738" y="4725640"/>
          <a:ext cx="4324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cuación" r:id="rId5" imgW="1968480" imgH="393480" progId="Equation.3">
                  <p:embed/>
                </p:oleObj>
              </mc:Choice>
              <mc:Fallback>
                <p:oleObj name="Ecuación" r:id="rId5" imgW="1968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738" y="4725640"/>
                        <a:ext cx="43243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539552" y="59092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Crecimiento natural del depredador (sin presa)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12160" y="552942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Interacción de ambas especies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22 Abrir llave"/>
          <p:cNvSpPr/>
          <p:nvPr/>
        </p:nvSpPr>
        <p:spPr>
          <a:xfrm rot="16200000">
            <a:off x="5400136" y="3249017"/>
            <a:ext cx="216000" cy="8640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Abrir llave"/>
          <p:cNvSpPr/>
          <p:nvPr/>
        </p:nvSpPr>
        <p:spPr>
          <a:xfrm rot="16200000">
            <a:off x="2717744" y="4923216"/>
            <a:ext cx="216000" cy="11160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Abrir llave"/>
          <p:cNvSpPr/>
          <p:nvPr/>
        </p:nvSpPr>
        <p:spPr>
          <a:xfrm rot="16200000">
            <a:off x="4373904" y="4707217"/>
            <a:ext cx="216000" cy="1548000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Abrir llave"/>
          <p:cNvSpPr/>
          <p:nvPr/>
        </p:nvSpPr>
        <p:spPr>
          <a:xfrm rot="16200000">
            <a:off x="6930184" y="2871017"/>
            <a:ext cx="216000" cy="1620000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4932040" y="3789040"/>
            <a:ext cx="360040" cy="360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2411760" y="5625280"/>
            <a:ext cx="360040" cy="324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5340338" y="5517232"/>
            <a:ext cx="792088" cy="21602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2" idx="0"/>
          </p:cNvCxnSpPr>
          <p:nvPr/>
        </p:nvCxnSpPr>
        <p:spPr>
          <a:xfrm flipH="1" flipV="1">
            <a:off x="7092280" y="3933056"/>
            <a:ext cx="216024" cy="159637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748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Dinámica de crecimiento de un individuo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971600" y="14847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Modelo de </a:t>
            </a:r>
            <a:r>
              <a:rPr lang="es-CO" sz="2800" dirty="0" err="1" smtClean="0">
                <a:solidFill>
                  <a:srgbClr val="0070C0"/>
                </a:solidFill>
              </a:rPr>
              <a:t>Bertalanffy</a:t>
            </a:r>
            <a:r>
              <a:rPr lang="es-CO" sz="2800" dirty="0" smtClean="0">
                <a:solidFill>
                  <a:srgbClr val="0070C0"/>
                </a:solidFill>
              </a:rPr>
              <a:t>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21328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La velocidad de crecimiento es proporcional a la diferencia entre la longitud actual y la máxima permisible.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1187624" y="3645024"/>
          <a:ext cx="29114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cuación" r:id="rId3" imgW="1206360" imgH="393480" progId="Equation.3">
                  <p:embed/>
                </p:oleObj>
              </mc:Choice>
              <mc:Fallback>
                <p:oleObj name="Ecuación" r:id="rId3" imgW="1206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645024"/>
                        <a:ext cx="291147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899592" y="5221649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rgbClr val="00B0F0"/>
                </a:solidFill>
              </a:rPr>
              <a:t>es &gt; 0</a:t>
            </a:r>
          </a:p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constante propia de cada especie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1907704" y="4365104"/>
            <a:ext cx="576064" cy="11521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139952" y="29249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Talla máxima de la especie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361" y="3933056"/>
            <a:ext cx="41500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28 Conector recto de flecha"/>
          <p:cNvCxnSpPr/>
          <p:nvPr/>
        </p:nvCxnSpPr>
        <p:spPr>
          <a:xfrm flipH="1">
            <a:off x="2987824" y="3212976"/>
            <a:ext cx="1080120" cy="72008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4439204" y="4005064"/>
            <a:ext cx="0" cy="21602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427984" y="6165304"/>
            <a:ext cx="4068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Forma libre"/>
          <p:cNvSpPr/>
          <p:nvPr/>
        </p:nvSpPr>
        <p:spPr>
          <a:xfrm>
            <a:off x="4448584" y="4532731"/>
            <a:ext cx="3814675" cy="1335136"/>
          </a:xfrm>
          <a:custGeom>
            <a:avLst/>
            <a:gdLst>
              <a:gd name="connsiteX0" fmla="*/ 0 w 3814675"/>
              <a:gd name="connsiteY0" fmla="*/ 1335136 h 1335136"/>
              <a:gd name="connsiteX1" fmla="*/ 179514 w 3814675"/>
              <a:gd name="connsiteY1" fmla="*/ 1166842 h 1335136"/>
              <a:gd name="connsiteX2" fmla="*/ 347809 w 3814675"/>
              <a:gd name="connsiteY2" fmla="*/ 1043426 h 1335136"/>
              <a:gd name="connsiteX3" fmla="*/ 510493 w 3814675"/>
              <a:gd name="connsiteY3" fmla="*/ 925620 h 1335136"/>
              <a:gd name="connsiteX4" fmla="*/ 723666 w 3814675"/>
              <a:gd name="connsiteY4" fmla="*/ 779764 h 1335136"/>
              <a:gd name="connsiteX5" fmla="*/ 920010 w 3814675"/>
              <a:gd name="connsiteY5" fmla="*/ 673178 h 1335136"/>
              <a:gd name="connsiteX6" fmla="*/ 1138793 w 3814675"/>
              <a:gd name="connsiteY6" fmla="*/ 566591 h 1335136"/>
              <a:gd name="connsiteX7" fmla="*/ 1368795 w 3814675"/>
              <a:gd name="connsiteY7" fmla="*/ 465615 h 1335136"/>
              <a:gd name="connsiteX8" fmla="*/ 1604407 w 3814675"/>
              <a:gd name="connsiteY8" fmla="*/ 387077 h 1335136"/>
              <a:gd name="connsiteX9" fmla="*/ 1783922 w 3814675"/>
              <a:gd name="connsiteY9" fmla="*/ 325369 h 1335136"/>
              <a:gd name="connsiteX10" fmla="*/ 2053193 w 3814675"/>
              <a:gd name="connsiteY10" fmla="*/ 258051 h 1335136"/>
              <a:gd name="connsiteX11" fmla="*/ 2344903 w 3814675"/>
              <a:gd name="connsiteY11" fmla="*/ 190734 h 1335136"/>
              <a:gd name="connsiteX12" fmla="*/ 2636614 w 3814675"/>
              <a:gd name="connsiteY12" fmla="*/ 134636 h 1335136"/>
              <a:gd name="connsiteX13" fmla="*/ 2945153 w 3814675"/>
              <a:gd name="connsiteY13" fmla="*/ 95367 h 1335136"/>
              <a:gd name="connsiteX14" fmla="*/ 3304182 w 3814675"/>
              <a:gd name="connsiteY14" fmla="*/ 50488 h 1335136"/>
              <a:gd name="connsiteX15" fmla="*/ 3814675 w 3814675"/>
              <a:gd name="connsiteY15" fmla="*/ 0 h 13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4675" h="1335136">
                <a:moveTo>
                  <a:pt x="0" y="1335136"/>
                </a:moveTo>
                <a:cubicBezTo>
                  <a:pt x="60773" y="1275298"/>
                  <a:pt x="121546" y="1215460"/>
                  <a:pt x="179514" y="1166842"/>
                </a:cubicBezTo>
                <a:cubicBezTo>
                  <a:pt x="237482" y="1118224"/>
                  <a:pt x="347809" y="1043426"/>
                  <a:pt x="347809" y="1043426"/>
                </a:cubicBezTo>
                <a:cubicBezTo>
                  <a:pt x="402972" y="1003222"/>
                  <a:pt x="447850" y="969564"/>
                  <a:pt x="510493" y="925620"/>
                </a:cubicBezTo>
                <a:cubicBezTo>
                  <a:pt x="573136" y="881676"/>
                  <a:pt x="655413" y="821838"/>
                  <a:pt x="723666" y="779764"/>
                </a:cubicBezTo>
                <a:cubicBezTo>
                  <a:pt x="791919" y="737690"/>
                  <a:pt x="850822" y="708707"/>
                  <a:pt x="920010" y="673178"/>
                </a:cubicBezTo>
                <a:cubicBezTo>
                  <a:pt x="989198" y="637649"/>
                  <a:pt x="1063996" y="601185"/>
                  <a:pt x="1138793" y="566591"/>
                </a:cubicBezTo>
                <a:cubicBezTo>
                  <a:pt x="1213590" y="531997"/>
                  <a:pt x="1291193" y="495534"/>
                  <a:pt x="1368795" y="465615"/>
                </a:cubicBezTo>
                <a:cubicBezTo>
                  <a:pt x="1446397" y="435696"/>
                  <a:pt x="1604407" y="387077"/>
                  <a:pt x="1604407" y="387077"/>
                </a:cubicBezTo>
                <a:cubicBezTo>
                  <a:pt x="1673595" y="363703"/>
                  <a:pt x="1709124" y="346873"/>
                  <a:pt x="1783922" y="325369"/>
                </a:cubicBezTo>
                <a:cubicBezTo>
                  <a:pt x="1858720" y="303865"/>
                  <a:pt x="2053193" y="258051"/>
                  <a:pt x="2053193" y="258051"/>
                </a:cubicBezTo>
                <a:lnTo>
                  <a:pt x="2344903" y="190734"/>
                </a:lnTo>
                <a:cubicBezTo>
                  <a:pt x="2442140" y="170165"/>
                  <a:pt x="2536572" y="150530"/>
                  <a:pt x="2636614" y="134636"/>
                </a:cubicBezTo>
                <a:cubicBezTo>
                  <a:pt x="2736656" y="118742"/>
                  <a:pt x="2945153" y="95367"/>
                  <a:pt x="2945153" y="95367"/>
                </a:cubicBezTo>
                <a:cubicBezTo>
                  <a:pt x="3056414" y="81342"/>
                  <a:pt x="3159262" y="66382"/>
                  <a:pt x="3304182" y="50488"/>
                </a:cubicBezTo>
                <a:cubicBezTo>
                  <a:pt x="3449102" y="34594"/>
                  <a:pt x="3631888" y="17297"/>
                  <a:pt x="3814675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571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</a:rPr>
              <a:t>Ley de enfriamiento de Newton</a:t>
            </a:r>
            <a:endParaRPr 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971600" y="1268760"/>
            <a:ext cx="7317671" cy="108000"/>
            <a:chOff x="971600" y="1512724"/>
            <a:chExt cx="7317671" cy="108000"/>
          </a:xfrm>
        </p:grpSpPr>
        <p:sp>
          <p:nvSpPr>
            <p:cNvPr id="5" name="4 Rectángulo"/>
            <p:cNvSpPr/>
            <p:nvPr/>
          </p:nvSpPr>
          <p:spPr>
            <a:xfrm>
              <a:off x="971600" y="1556792"/>
              <a:ext cx="7128000" cy="36000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8181271" y="15127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971600" y="220486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La velocidad a la que cambia la temperatura de un objeto es proporcional a la diferencia entre su temperatura y la del medio donde se encuentra.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085603" y="3573463"/>
          <a:ext cx="32781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cuación" r:id="rId3" imgW="1358640" imgH="393480" progId="Equation.3">
                  <p:embed/>
                </p:oleObj>
              </mc:Choice>
              <mc:Fallback>
                <p:oleObj name="Ecuación" r:id="rId3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603" y="3573463"/>
                        <a:ext cx="3278188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899592" y="514951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Constante de tiempo del edificio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95936" y="516938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Temperatura del medio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2843808" y="4220964"/>
            <a:ext cx="720080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5004048" y="4220964"/>
            <a:ext cx="216024" cy="100823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971600" y="14847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</a:rPr>
              <a:t>Calentamiento de edificios: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+  </a:t>
            </a:r>
            <a:r>
              <a:rPr lang="es-CO" sz="2000" dirty="0" smtClean="0">
                <a:solidFill>
                  <a:srgbClr val="FF0000"/>
                </a:solidFill>
              </a:rPr>
              <a:t>Calentamiento</a:t>
            </a:r>
          </a:p>
          <a:p>
            <a:r>
              <a:rPr lang="es-CO" sz="2800" dirty="0" smtClean="0">
                <a:solidFill>
                  <a:srgbClr val="0070C0"/>
                </a:solidFill>
              </a:rPr>
              <a:t> -</a:t>
            </a:r>
            <a:r>
              <a:rPr lang="es-CO" sz="2000" dirty="0" smtClean="0">
                <a:solidFill>
                  <a:srgbClr val="0070C0"/>
                </a:solidFill>
              </a:rPr>
              <a:t>   Enfriamiento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onalizado 1">
      <a:dk1>
        <a:sysClr val="windowText" lastClr="000000"/>
      </a:dk1>
      <a:lt1>
        <a:sysClr val="window" lastClr="FFFFFF"/>
      </a:lt1>
      <a:dk2>
        <a:srgbClr val="FFFFF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690</TotalTime>
  <Words>503</Words>
  <Application>Microsoft Office PowerPoint</Application>
  <PresentationFormat>Presentación en pantalla (4:3)</PresentationFormat>
  <Paragraphs>101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Cambria Math</vt:lpstr>
      <vt:lpstr>Constantia</vt:lpstr>
      <vt:lpstr>Times New Roman</vt:lpstr>
      <vt:lpstr>Wingdings 2</vt:lpstr>
      <vt:lpstr>Papel</vt:lpstr>
      <vt:lpstr>Ecuación</vt:lpstr>
      <vt:lpstr>Ecuaciones Diferenciales Ordinarias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MÉTODOS NUMÉRICOS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Ecuaciones Diferenciales Ordinarias</dc:title>
  <dc:creator>lilianac.hernandezb</dc:creator>
  <cp:lastModifiedBy>Liliana Hernandez</cp:lastModifiedBy>
  <cp:revision>58</cp:revision>
  <dcterms:created xsi:type="dcterms:W3CDTF">2014-04-04T14:55:06Z</dcterms:created>
  <dcterms:modified xsi:type="dcterms:W3CDTF">2014-04-05T05:28:28Z</dcterms:modified>
</cp:coreProperties>
</file>