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75" r:id="rId20"/>
  </p:sldIdLst>
  <p:sldSz cx="12192000" cy="68580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 varScale="1">
        <p:scale>
          <a:sx n="86" d="100"/>
          <a:sy n="86" d="100"/>
        </p:scale>
        <p:origin x="-78" y="-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2/17/2014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2/17/2014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2/17/2014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2/17/2014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2/17/2014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APROXIMACIÓN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b="1" dirty="0" smtClean="0"/>
              <a:t>Interpolación y regresión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xmlns="" val="196689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Trazador cúbico (</a:t>
            </a:r>
            <a:r>
              <a:rPr lang="es-CO" dirty="0" err="1" smtClean="0"/>
              <a:t>cubic</a:t>
            </a:r>
            <a:r>
              <a:rPr lang="es-CO" dirty="0" smtClean="0"/>
              <a:t> </a:t>
            </a:r>
            <a:r>
              <a:rPr lang="es-CO" dirty="0" err="1" smtClean="0"/>
              <a:t>spline</a:t>
            </a:r>
            <a:r>
              <a:rPr lang="es-CO" dirty="0" smtClean="0"/>
              <a:t>)</a:t>
            </a:r>
            <a:endParaRPr lang="es-CO" u="sng" dirty="0"/>
          </a:p>
        </p:txBody>
      </p:sp>
      <p:sp>
        <p:nvSpPr>
          <p:cNvPr id="5" name="CuadroTexto 10"/>
          <p:cNvSpPr txBox="1"/>
          <p:nvPr/>
        </p:nvSpPr>
        <p:spPr>
          <a:xfrm>
            <a:off x="1154007" y="2712476"/>
            <a:ext cx="1012421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>
                <a:solidFill>
                  <a:srgbClr val="0070C0"/>
                </a:solidFill>
              </a:rPr>
              <a:t>Se divide el intervalo de aproximación en trozos más pequeños</a:t>
            </a:r>
          </a:p>
          <a:p>
            <a:endParaRPr lang="es-CO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CO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 usan polinomios cúbicos (que tienen 4 constantes cada uno) entre cada par sucesivo de nodos, que se calculan como:</a:t>
            </a:r>
          </a:p>
          <a:p>
            <a:endParaRPr lang="es-CO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400" dirty="0" smtClean="0">
                <a:solidFill>
                  <a:schemeClr val="tx2"/>
                </a:solidFill>
              </a:rPr>
              <a:t>En cada </a:t>
            </a:r>
            <a:r>
              <a:rPr lang="es-CO" sz="2400" dirty="0" err="1" smtClean="0">
                <a:solidFill>
                  <a:schemeClr val="tx2"/>
                </a:solidFill>
              </a:rPr>
              <a:t>subintervalo</a:t>
            </a:r>
            <a:r>
              <a:rPr lang="es-CO" sz="2400" dirty="0" smtClean="0">
                <a:solidFill>
                  <a:schemeClr val="tx2"/>
                </a:solidFill>
              </a:rPr>
              <a:t> se debe conocer una pareja </a:t>
            </a:r>
            <a:r>
              <a:rPr lang="es-CO" sz="2400" dirty="0" err="1" smtClean="0">
                <a:solidFill>
                  <a:schemeClr val="tx2"/>
                </a:solidFill>
              </a:rPr>
              <a:t>x,y</a:t>
            </a:r>
            <a:r>
              <a:rPr lang="es-CO" sz="2400" dirty="0" smtClean="0">
                <a:solidFill>
                  <a:schemeClr val="tx2"/>
                </a:solidFill>
              </a:rPr>
              <a:t> de manera que p(x) = 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400" dirty="0" smtClean="0">
                <a:solidFill>
                  <a:schemeClr val="tx2"/>
                </a:solidFill>
              </a:rPr>
              <a:t>Primera derivada intervalo a = primera derivada intervalo b, si son vecinos.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400" dirty="0" smtClean="0">
                <a:solidFill>
                  <a:schemeClr val="tx2"/>
                </a:solidFill>
              </a:rPr>
              <a:t>Segunda </a:t>
            </a:r>
            <a:r>
              <a:rPr lang="es-CO" sz="2400" dirty="0">
                <a:solidFill>
                  <a:schemeClr val="tx2"/>
                </a:solidFill>
              </a:rPr>
              <a:t>derivada intervalo a = </a:t>
            </a:r>
            <a:r>
              <a:rPr lang="es-CO" sz="2400" dirty="0" smtClean="0">
                <a:solidFill>
                  <a:schemeClr val="tx2"/>
                </a:solidFill>
              </a:rPr>
              <a:t>segunda </a:t>
            </a:r>
            <a:r>
              <a:rPr lang="es-CO" sz="2400" dirty="0">
                <a:solidFill>
                  <a:schemeClr val="tx2"/>
                </a:solidFill>
              </a:rPr>
              <a:t>derivada intervalo b, si son vecinos</a:t>
            </a:r>
            <a:r>
              <a:rPr lang="es-CO" sz="2400" dirty="0" smtClean="0">
                <a:solidFill>
                  <a:schemeClr val="tx2"/>
                </a:solidFill>
              </a:rPr>
              <a:t>.</a:t>
            </a:r>
            <a:endParaRPr lang="es-CO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92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509476" y="2123037"/>
          <a:ext cx="3157519" cy="4359391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862205"/>
                <a:gridCol w="2295314"/>
              </a:tblGrid>
              <a:tr h="564597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Año</a:t>
                      </a:r>
                      <a:endParaRPr lang="es-CO" sz="1600" b="1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Consumo de energía (EJ)</a:t>
                      </a:r>
                      <a:endParaRPr lang="es-CO" sz="1600" b="1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343661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1820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20</a:t>
                      </a:r>
                      <a:endParaRPr lang="es-CO" sz="1600" dirty="0"/>
                    </a:p>
                  </a:txBody>
                  <a:tcPr/>
                </a:tc>
              </a:tr>
              <a:tr h="343661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solidFill>
                            <a:schemeClr val="tx1"/>
                          </a:solidFill>
                        </a:rPr>
                        <a:t>1840</a:t>
                      </a:r>
                      <a:endParaRPr lang="es-CO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es-CO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3661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1860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25</a:t>
                      </a:r>
                      <a:endParaRPr lang="es-CO" sz="1600" dirty="0"/>
                    </a:p>
                  </a:txBody>
                  <a:tcPr/>
                </a:tc>
              </a:tr>
              <a:tr h="343661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1880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28</a:t>
                      </a:r>
                      <a:endParaRPr lang="es-CO" sz="1600" dirty="0"/>
                    </a:p>
                  </a:txBody>
                  <a:tcPr/>
                </a:tc>
              </a:tr>
              <a:tr h="343661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1900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50</a:t>
                      </a:r>
                      <a:endParaRPr lang="es-CO" sz="1600" dirty="0"/>
                    </a:p>
                  </a:txBody>
                  <a:tcPr/>
                </a:tc>
              </a:tr>
              <a:tr h="343661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1920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70</a:t>
                      </a:r>
                      <a:endParaRPr lang="es-CO" sz="1600" dirty="0"/>
                    </a:p>
                  </a:txBody>
                  <a:tcPr/>
                </a:tc>
              </a:tr>
              <a:tr h="343661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1940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90</a:t>
                      </a:r>
                      <a:endParaRPr lang="es-CO" sz="1600" dirty="0"/>
                    </a:p>
                  </a:txBody>
                  <a:tcPr/>
                </a:tc>
              </a:tr>
              <a:tr h="343661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1960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150</a:t>
                      </a:r>
                      <a:endParaRPr lang="es-CO" sz="1600" dirty="0"/>
                    </a:p>
                  </a:txBody>
                  <a:tcPr/>
                </a:tc>
              </a:tr>
              <a:tr h="343661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1980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320</a:t>
                      </a:r>
                      <a:endParaRPr lang="es-CO" sz="1600" dirty="0"/>
                    </a:p>
                  </a:txBody>
                  <a:tcPr/>
                </a:tc>
              </a:tr>
              <a:tr h="343661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2000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440</a:t>
                      </a:r>
                      <a:endParaRPr lang="es-CO" sz="1600" dirty="0"/>
                    </a:p>
                  </a:txBody>
                  <a:tcPr/>
                </a:tc>
              </a:tr>
              <a:tr h="343661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2010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550</a:t>
                      </a:r>
                      <a:endParaRPr lang="es-CO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0700" t="588" r="26196" b="67932"/>
          <a:stretch/>
        </p:blipFill>
        <p:spPr>
          <a:xfrm>
            <a:off x="5426438" y="1963711"/>
            <a:ext cx="5096657" cy="4519899"/>
          </a:xfrm>
          <a:prstGeom prst="rect">
            <a:avLst/>
          </a:prstGeom>
        </p:spPr>
      </p:pic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s-CO" dirty="0" smtClean="0"/>
              <a:t>Trazador cúbico (</a:t>
            </a:r>
            <a:r>
              <a:rPr lang="es-CO" dirty="0" err="1" smtClean="0"/>
              <a:t>cubic</a:t>
            </a:r>
            <a:r>
              <a:rPr lang="es-CO" dirty="0" smtClean="0"/>
              <a:t> </a:t>
            </a:r>
            <a:r>
              <a:rPr lang="es-CO" dirty="0" err="1" smtClean="0"/>
              <a:t>spline</a:t>
            </a:r>
            <a:r>
              <a:rPr lang="es-CO" dirty="0" smtClean="0"/>
              <a:t>)</a:t>
            </a:r>
            <a:endParaRPr lang="es-CO" u="sng" dirty="0"/>
          </a:p>
        </p:txBody>
      </p:sp>
    </p:spTree>
    <p:extLst>
      <p:ext uri="{BB962C8B-B14F-4D97-AF65-F5344CB8AC3E}">
        <p14:creationId xmlns:p14="http://schemas.microsoft.com/office/powerpoint/2010/main" xmlns="" val="225355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chemeClr val="accent2">
                    <a:lumMod val="50000"/>
                  </a:schemeClr>
                </a:solidFill>
              </a:rPr>
              <a:t>Regresión lineal</a:t>
            </a:r>
            <a:endParaRPr lang="es-CO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692046" y="2083632"/>
            <a:ext cx="10807907" cy="4023590"/>
            <a:chOff x="692046" y="2083632"/>
            <a:chExt cx="10807907" cy="4023590"/>
          </a:xfrm>
        </p:grpSpPr>
        <p:sp>
          <p:nvSpPr>
            <p:cNvPr id="11" name="CuadroTexto 10"/>
            <p:cNvSpPr txBox="1"/>
            <p:nvPr/>
          </p:nvSpPr>
          <p:spPr>
            <a:xfrm>
              <a:off x="692046" y="2083632"/>
              <a:ext cx="1080790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2400" dirty="0" smtClean="0"/>
                <a:t>Encontrar </a:t>
              </a:r>
              <a:r>
                <a:rPr lang="es-CO" sz="2400" dirty="0"/>
                <a:t>el tipo de función más simple que represente apropiadamente un conjunto de </a:t>
              </a:r>
              <a:r>
                <a:rPr lang="es-CO" sz="2400" dirty="0" smtClean="0"/>
                <a:t>datos dado</a:t>
              </a:r>
              <a:endParaRPr lang="es-CO" sz="2400" dirty="0"/>
            </a:p>
          </p:txBody>
        </p:sp>
        <p:sp>
          <p:nvSpPr>
            <p:cNvPr id="12" name="CuadroTexto 11"/>
            <p:cNvSpPr txBox="1"/>
            <p:nvPr/>
          </p:nvSpPr>
          <p:spPr>
            <a:xfrm>
              <a:off x="1655362" y="3418199"/>
              <a:ext cx="380373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3600" dirty="0" smtClean="0">
                  <a:solidFill>
                    <a:schemeClr val="accent2">
                      <a:lumMod val="75000"/>
                    </a:schemeClr>
                  </a:solidFill>
                </a:rPr>
                <a:t>Aproximación lineal</a:t>
              </a:r>
              <a:endParaRPr lang="es-CO" sz="36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13" name="CuadroTexto 12"/>
            <p:cNvSpPr txBox="1"/>
            <p:nvPr/>
          </p:nvSpPr>
          <p:spPr>
            <a:xfrm>
              <a:off x="814644" y="4549920"/>
              <a:ext cx="46444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CO" sz="2400" dirty="0"/>
                <a:t>S</a:t>
              </a:r>
              <a:r>
                <a:rPr lang="es-CO" sz="2400" dirty="0" smtClean="0"/>
                <a:t>e </a:t>
              </a:r>
              <a:r>
                <a:rPr lang="es-CO" sz="2400" dirty="0"/>
                <a:t>desea ajustar una </a:t>
              </a:r>
              <a:r>
                <a:rPr lang="es-CO" sz="2400" u="sng" dirty="0" smtClean="0"/>
                <a:t>función lineal </a:t>
              </a:r>
              <a:r>
                <a:rPr lang="es-CO" sz="2400" dirty="0"/>
                <a:t>en sus </a:t>
              </a:r>
              <a:r>
                <a:rPr lang="es-CO" sz="2400" dirty="0">
                  <a:solidFill>
                    <a:srgbClr val="FF0000"/>
                  </a:solidFill>
                </a:rPr>
                <a:t>parámetros</a:t>
              </a:r>
            </a:p>
          </p:txBody>
        </p:sp>
        <p:sp>
          <p:nvSpPr>
            <p:cNvPr id="14" name="CuadroTexto 13"/>
            <p:cNvSpPr txBox="1"/>
            <p:nvPr/>
          </p:nvSpPr>
          <p:spPr>
            <a:xfrm>
              <a:off x="6640643" y="3604306"/>
              <a:ext cx="2783134" cy="23698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2800" dirty="0"/>
                <a:t>y = </a:t>
              </a:r>
              <a:r>
                <a:rPr lang="es-CO" sz="2800" dirty="0">
                  <a:solidFill>
                    <a:srgbClr val="FF0000"/>
                  </a:solidFill>
                </a:rPr>
                <a:t>a</a:t>
              </a:r>
              <a:r>
                <a:rPr lang="es-CO" sz="2800" dirty="0"/>
                <a:t> + </a:t>
              </a:r>
              <a:r>
                <a:rPr lang="es-CO" sz="2800" dirty="0" err="1" smtClean="0">
                  <a:solidFill>
                    <a:srgbClr val="FF0000"/>
                  </a:solidFill>
                </a:rPr>
                <a:t>b</a:t>
              </a:r>
              <a:r>
                <a:rPr lang="es-CO" sz="2800" dirty="0" err="1" smtClean="0"/>
                <a:t>x</a:t>
              </a:r>
              <a:endParaRPr lang="es-CO" sz="2800" dirty="0" smtClean="0"/>
            </a:p>
            <a:p>
              <a:endParaRPr lang="es-CO" sz="1200" dirty="0"/>
            </a:p>
            <a:p>
              <a:r>
                <a:rPr lang="es-CO" sz="2800" dirty="0"/>
                <a:t>y = </a:t>
              </a:r>
              <a:r>
                <a:rPr lang="es-CO" sz="2800" dirty="0">
                  <a:solidFill>
                    <a:srgbClr val="FF0000"/>
                  </a:solidFill>
                </a:rPr>
                <a:t>a</a:t>
              </a:r>
              <a:r>
                <a:rPr lang="es-CO" sz="2800" dirty="0"/>
                <a:t> + </a:t>
              </a:r>
              <a:r>
                <a:rPr lang="es-CO" sz="2800" dirty="0" err="1">
                  <a:solidFill>
                    <a:srgbClr val="FF0000"/>
                  </a:solidFill>
                </a:rPr>
                <a:t>b</a:t>
              </a:r>
              <a:r>
                <a:rPr lang="es-CO" sz="2800" dirty="0" err="1"/>
                <a:t>x</a:t>
              </a:r>
              <a:r>
                <a:rPr lang="es-CO" sz="2800" dirty="0"/>
                <a:t> + </a:t>
              </a:r>
              <a:r>
                <a:rPr lang="es-CO" sz="2800" dirty="0" smtClean="0">
                  <a:solidFill>
                    <a:srgbClr val="FF0000"/>
                  </a:solidFill>
                </a:rPr>
                <a:t>c</a:t>
              </a:r>
              <a:r>
                <a:rPr lang="es-CO" sz="2800" dirty="0" smtClean="0"/>
                <a:t>x</a:t>
              </a:r>
              <a:r>
                <a:rPr lang="es-CO" sz="2800" baseline="30000" dirty="0" smtClean="0"/>
                <a:t>2</a:t>
              </a:r>
            </a:p>
            <a:p>
              <a:endParaRPr lang="es-CO" sz="1200" dirty="0"/>
            </a:p>
            <a:p>
              <a:r>
                <a:rPr lang="es-CO" sz="2800" dirty="0" err="1"/>
                <a:t>Ln</a:t>
              </a:r>
              <a:r>
                <a:rPr lang="es-CO" sz="2800" dirty="0"/>
                <a:t> y = </a:t>
              </a:r>
              <a:r>
                <a:rPr lang="es-CO" sz="2800" dirty="0" smtClean="0">
                  <a:solidFill>
                    <a:srgbClr val="FF0000"/>
                  </a:solidFill>
                </a:rPr>
                <a:t>b</a:t>
              </a:r>
              <a:r>
                <a:rPr lang="es-CO" sz="2800" dirty="0" smtClean="0"/>
                <a:t> </a:t>
              </a:r>
              <a:r>
                <a:rPr lang="es-CO" sz="2800" dirty="0"/>
                <a:t>+ </a:t>
              </a:r>
              <a:r>
                <a:rPr lang="es-CO" sz="2800" dirty="0" err="1" smtClean="0">
                  <a:solidFill>
                    <a:srgbClr val="FF0000"/>
                  </a:solidFill>
                </a:rPr>
                <a:t>a</a:t>
              </a:r>
              <a:r>
                <a:rPr lang="es-CO" sz="2800" dirty="0" err="1" smtClean="0"/>
                <a:t>x</a:t>
              </a:r>
              <a:endParaRPr lang="es-CO" sz="2800" dirty="0" smtClean="0"/>
            </a:p>
            <a:p>
              <a:endParaRPr lang="es-CO" sz="1200" dirty="0"/>
            </a:p>
            <a:p>
              <a:r>
                <a:rPr lang="es-CO" sz="2800" dirty="0" err="1"/>
                <a:t>Ln</a:t>
              </a:r>
              <a:r>
                <a:rPr lang="es-CO" sz="2800" dirty="0"/>
                <a:t> y = </a:t>
              </a:r>
              <a:r>
                <a:rPr lang="es-CO" sz="2800" dirty="0" smtClean="0">
                  <a:solidFill>
                    <a:srgbClr val="FF0000"/>
                  </a:solidFill>
                </a:rPr>
                <a:t>b</a:t>
              </a:r>
              <a:r>
                <a:rPr lang="es-CO" sz="2800" dirty="0" smtClean="0"/>
                <a:t> </a:t>
              </a:r>
              <a:r>
                <a:rPr lang="es-CO" sz="2800" dirty="0"/>
                <a:t>+ </a:t>
              </a:r>
              <a:r>
                <a:rPr lang="es-CO" sz="2800" dirty="0">
                  <a:solidFill>
                    <a:srgbClr val="FF0000"/>
                  </a:solidFill>
                </a:rPr>
                <a:t>a</a:t>
              </a:r>
              <a:r>
                <a:rPr lang="es-CO" sz="2800" dirty="0"/>
                <a:t> </a:t>
              </a:r>
              <a:r>
                <a:rPr lang="es-CO" sz="2800" dirty="0" err="1"/>
                <a:t>Ln</a:t>
              </a:r>
              <a:r>
                <a:rPr lang="es-CO" sz="2800" dirty="0"/>
                <a:t> </a:t>
              </a:r>
              <a:r>
                <a:rPr lang="es-CO" sz="2800" dirty="0" smtClean="0"/>
                <a:t>x</a:t>
              </a:r>
              <a:endParaRPr lang="es-CO" sz="2800" dirty="0"/>
            </a:p>
          </p:txBody>
        </p:sp>
        <p:sp>
          <p:nvSpPr>
            <p:cNvPr id="15" name="Abrir llave 14"/>
            <p:cNvSpPr/>
            <p:nvPr/>
          </p:nvSpPr>
          <p:spPr>
            <a:xfrm>
              <a:off x="6001060" y="3604306"/>
              <a:ext cx="359764" cy="2502916"/>
            </a:xfrm>
            <a:prstGeom prst="leftBrace">
              <a:avLst/>
            </a:prstGeom>
            <a:ln w="381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xmlns="" val="253810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chemeClr val="accent2">
                    <a:lumMod val="50000"/>
                  </a:schemeClr>
                </a:solidFill>
              </a:rPr>
              <a:t>Regresión lineal</a:t>
            </a:r>
            <a:endParaRPr lang="es-CO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26" name="25 Grupo"/>
          <p:cNvGrpSpPr/>
          <p:nvPr/>
        </p:nvGrpSpPr>
        <p:grpSpPr>
          <a:xfrm>
            <a:off x="1004933" y="2214694"/>
            <a:ext cx="10426659" cy="4186106"/>
            <a:chOff x="1004933" y="2214694"/>
            <a:chExt cx="10426659" cy="4186106"/>
          </a:xfrm>
        </p:grpSpPr>
        <p:grpSp>
          <p:nvGrpSpPr>
            <p:cNvPr id="25" name="24 Grupo"/>
            <p:cNvGrpSpPr/>
            <p:nvPr/>
          </p:nvGrpSpPr>
          <p:grpSpPr>
            <a:xfrm>
              <a:off x="1004933" y="2214694"/>
              <a:ext cx="5081311" cy="4186106"/>
              <a:chOff x="1004933" y="2214694"/>
              <a:chExt cx="5081311" cy="4186106"/>
            </a:xfrm>
          </p:grpSpPr>
          <p:pic>
            <p:nvPicPr>
              <p:cNvPr id="3" name="Imagen 2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004933" y="2214694"/>
                <a:ext cx="5081311" cy="4186106"/>
              </a:xfrm>
              <a:prstGeom prst="rect">
                <a:avLst/>
              </a:prstGeom>
            </p:spPr>
          </p:pic>
          <p:cxnSp>
            <p:nvCxnSpPr>
              <p:cNvPr id="5" name="Conector recto 4"/>
              <p:cNvCxnSpPr/>
              <p:nvPr/>
            </p:nvCxnSpPr>
            <p:spPr>
              <a:xfrm flipV="1">
                <a:off x="1573314" y="2683240"/>
                <a:ext cx="4212236" cy="2818150"/>
              </a:xfrm>
              <a:prstGeom prst="line">
                <a:avLst/>
              </a:prstGeom>
              <a:ln w="381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Conector recto 6"/>
              <p:cNvCxnSpPr/>
              <p:nvPr/>
            </p:nvCxnSpPr>
            <p:spPr>
              <a:xfrm flipV="1">
                <a:off x="4553241" y="3530183"/>
                <a:ext cx="0" cy="5400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ector recto 15"/>
              <p:cNvCxnSpPr/>
              <p:nvPr/>
            </p:nvCxnSpPr>
            <p:spPr>
              <a:xfrm flipV="1">
                <a:off x="5414920" y="2970555"/>
                <a:ext cx="0" cy="1800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ector recto 16"/>
              <p:cNvCxnSpPr/>
              <p:nvPr/>
            </p:nvCxnSpPr>
            <p:spPr>
              <a:xfrm flipV="1">
                <a:off x="5784304" y="2523355"/>
                <a:ext cx="0" cy="1800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Conector recto 17"/>
              <p:cNvCxnSpPr/>
              <p:nvPr/>
            </p:nvCxnSpPr>
            <p:spPr>
              <a:xfrm flipV="1">
                <a:off x="4246554" y="3527685"/>
                <a:ext cx="0" cy="1800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ector recto 18"/>
              <p:cNvCxnSpPr/>
              <p:nvPr/>
            </p:nvCxnSpPr>
            <p:spPr>
              <a:xfrm flipV="1">
                <a:off x="4353984" y="3470224"/>
                <a:ext cx="0" cy="1800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ector recto 19"/>
              <p:cNvCxnSpPr/>
              <p:nvPr/>
            </p:nvCxnSpPr>
            <p:spPr>
              <a:xfrm flipV="1">
                <a:off x="3942577" y="3755035"/>
                <a:ext cx="0" cy="1440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ector recto 20"/>
              <p:cNvCxnSpPr/>
              <p:nvPr/>
            </p:nvCxnSpPr>
            <p:spPr>
              <a:xfrm flipV="1">
                <a:off x="4714841" y="3297699"/>
                <a:ext cx="0" cy="900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ector recto 21"/>
              <p:cNvCxnSpPr/>
              <p:nvPr/>
            </p:nvCxnSpPr>
            <p:spPr>
              <a:xfrm flipV="1">
                <a:off x="3296132" y="4231496"/>
                <a:ext cx="0" cy="900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ector recto 22"/>
              <p:cNvCxnSpPr/>
              <p:nvPr/>
            </p:nvCxnSpPr>
            <p:spPr>
              <a:xfrm flipV="1">
                <a:off x="2442696" y="4965783"/>
                <a:ext cx="0" cy="900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9" name="CuadroTexto 8"/>
                <p:cNvSpPr txBox="1"/>
                <p:nvPr/>
              </p:nvSpPr>
              <p:spPr>
                <a:xfrm>
                  <a:off x="6916847" y="2305865"/>
                  <a:ext cx="2010230" cy="113877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CO" sz="2800" dirty="0" smtClean="0"/>
                    <a:t>Datos: </a:t>
                  </a:r>
                  <a:r>
                    <a:rPr lang="es-CO" sz="2800" i="1" dirty="0" smtClean="0">
                      <a:latin typeface="Times New Roman" panose="02020603050405020304" pitchFamily="18" charset="0"/>
                      <a:ea typeface="Cambria Math" panose="02040503050406030204" pitchFamily="18" charset="0"/>
                      <a:cs typeface="Times New Roman" panose="02020603050405020304" pitchFamily="18" charset="0"/>
                    </a:rPr>
                    <a:t>x, y</a:t>
                  </a:r>
                </a:p>
                <a:p>
                  <a:endParaRPr lang="es-CO" sz="1200" dirty="0" smtClean="0"/>
                </a:p>
                <a:p>
                  <a:r>
                    <a:rPr lang="es-CO" sz="2800" dirty="0" smtClean="0"/>
                    <a:t>Modelo: </a:t>
                  </a:r>
                  <a:r>
                    <a:rPr lang="es-CO" sz="28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x,</a:t>
                  </a:r>
                  <a:r>
                    <a:rPr lang="es-CO" sz="2800" dirty="0" smtClean="0"/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s-CO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CO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a14:m>
                  <a:endParaRPr lang="es-CO" sz="2800" dirty="0"/>
                </a:p>
              </p:txBody>
            </p:sp>
          </mc:Choice>
          <mc:Fallback>
            <p:sp>
              <p:nvSpPr>
                <p:cNvPr id="9" name="CuadroTexto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6847" y="2305865"/>
                  <a:ext cx="2010230" cy="113877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6383" t="-5882" b="-13904"/>
                  </a:stretch>
                </a:blipFill>
              </p:spPr>
              <p:txBody>
                <a:bodyPr/>
                <a:lstStyle/>
                <a:p>
                  <a:r>
                    <a:rPr lang="es-CO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4" name="CuadroTexto 23"/>
                <p:cNvSpPr txBox="1"/>
                <p:nvPr/>
              </p:nvSpPr>
              <p:spPr>
                <a:xfrm>
                  <a:off x="6916847" y="4092315"/>
                  <a:ext cx="4514745" cy="15081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s-CO" sz="2800" dirty="0" smtClean="0">
                      <a:solidFill>
                        <a:schemeClr val="accent3">
                          <a:lumMod val="75000"/>
                        </a:schemeClr>
                      </a:solidFill>
                    </a:rPr>
                    <a:t>Se busca </a:t>
                  </a:r>
                  <a:r>
                    <a:rPr lang="es-CO" sz="2800" u="sng" dirty="0" smtClean="0">
                      <a:solidFill>
                        <a:schemeClr val="accent3">
                          <a:lumMod val="75000"/>
                        </a:schemeClr>
                      </a:solidFill>
                    </a:rPr>
                    <a:t>minimizar</a:t>
                  </a:r>
                  <a:r>
                    <a:rPr lang="es-CO" sz="2800" dirty="0" smtClean="0">
                      <a:solidFill>
                        <a:schemeClr val="accent3">
                          <a:lumMod val="75000"/>
                        </a:schemeClr>
                      </a:solidFill>
                    </a:rPr>
                    <a:t> la distancia entre </a:t>
                  </a:r>
                  <a:r>
                    <a:rPr lang="es-CO" sz="2800" i="1" dirty="0" smtClean="0">
                      <a:solidFill>
                        <a:schemeClr val="accent3">
                          <a:lumMod val="7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y</a:t>
                  </a:r>
                  <a:r>
                    <a:rPr lang="es-CO" sz="2800" dirty="0" smtClean="0">
                      <a:solidFill>
                        <a:schemeClr val="accent3">
                          <a:lumMod val="75000"/>
                        </a:schemeClr>
                      </a:solidFill>
                    </a:rPr>
                    <a:t> </a:t>
                  </a:r>
                  <a:r>
                    <a:rPr lang="es-CO" sz="2800" dirty="0" err="1" smtClean="0">
                      <a:solidFill>
                        <a:schemeClr val="accent3">
                          <a:lumMod val="75000"/>
                        </a:schemeClr>
                      </a:solidFill>
                    </a:rPr>
                    <a:t>y</a:t>
                  </a:r>
                  <a:r>
                    <a:rPr lang="es-CO" sz="2800" dirty="0" smtClean="0">
                      <a:solidFill>
                        <a:schemeClr val="accent3">
                          <a:lumMod val="75000"/>
                        </a:schemeClr>
                      </a:solidFill>
                    </a:rPr>
                    <a:t> </a:t>
                  </a:r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s-CO" sz="280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CO" sz="2800" b="0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</m:oMath>
                  </a14:m>
                  <a:endParaRPr lang="es-CO" sz="2800" dirty="0" smtClean="0">
                    <a:solidFill>
                      <a:schemeClr val="accent3">
                        <a:lumMod val="75000"/>
                      </a:schemeClr>
                    </a:solidFill>
                  </a:endParaRPr>
                </a:p>
                <a:p>
                  <a:endParaRPr lang="es-CO" sz="1200" dirty="0" smtClean="0"/>
                </a:p>
                <a:p>
                  <a:r>
                    <a:rPr lang="es-CO" sz="2400" dirty="0" smtClean="0"/>
                    <a:t>(para todos los puntos)</a:t>
                  </a:r>
                  <a:endParaRPr lang="es-CO" sz="2400" dirty="0"/>
                </a:p>
              </p:txBody>
            </p:sp>
          </mc:Choice>
          <mc:Fallback>
            <p:sp>
              <p:nvSpPr>
                <p:cNvPr id="24" name="CuadroTexto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6847" y="4092315"/>
                  <a:ext cx="4514745" cy="1508105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838" t="-4032" b="-8065"/>
                  </a:stretch>
                </a:blipFill>
              </p:spPr>
              <p:txBody>
                <a:bodyPr/>
                <a:lstStyle/>
                <a:p>
                  <a:r>
                    <a:rPr lang="es-CO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xmlns="" val="117395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chemeClr val="accent2">
                    <a:lumMod val="50000"/>
                  </a:schemeClr>
                </a:solidFill>
              </a:rPr>
              <a:t>Regresión lineal</a:t>
            </a:r>
            <a:endParaRPr lang="es-CO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11" name="10 Grupo"/>
          <p:cNvGrpSpPr/>
          <p:nvPr/>
        </p:nvGrpSpPr>
        <p:grpSpPr>
          <a:xfrm>
            <a:off x="1097280" y="2214694"/>
            <a:ext cx="9524174" cy="3755696"/>
            <a:chOff x="1097280" y="2214694"/>
            <a:chExt cx="9524174" cy="3755696"/>
          </a:xfrm>
        </p:grpSpPr>
        <p:sp>
          <p:nvSpPr>
            <p:cNvPr id="2" name="CuadroTexto 1"/>
            <p:cNvSpPr txBox="1"/>
            <p:nvPr/>
          </p:nvSpPr>
          <p:spPr>
            <a:xfrm>
              <a:off x="1097280" y="2219789"/>
              <a:ext cx="40511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2400" dirty="0" smtClean="0">
                  <a:solidFill>
                    <a:schemeClr val="accent2">
                      <a:lumMod val="75000"/>
                    </a:schemeClr>
                  </a:solidFill>
                </a:rPr>
                <a:t>Si el modelo fuese de la forma:</a:t>
              </a:r>
              <a:endParaRPr lang="es-CO" sz="24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4" name="CuadroTexto 3"/>
                <p:cNvSpPr txBox="1"/>
                <p:nvPr/>
              </p:nvSpPr>
              <p:spPr>
                <a:xfrm>
                  <a:off x="5760720" y="2214694"/>
                  <a:ext cx="256032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̂"/>
                            <m:ctrlPr>
                              <a:rPr lang="es-CO" sz="2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CO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s-CO" sz="2800" b="0" i="0" smtClean="0">
                            <a:latin typeface="Cambria Math" panose="02040503050406030204" pitchFamily="18" charset="0"/>
                          </a:rPr>
                          <m:t>= </m:t>
                        </m:r>
                        <m:sSub>
                          <m:sSubPr>
                            <m:ctrlPr>
                              <a:rPr lang="es-CO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CO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s-CO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s-CO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CO" sz="2800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es-CO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CO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s-CO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s-CO" sz="2800" dirty="0"/>
                </a:p>
              </p:txBody>
            </p:sp>
          </mc:Choice>
          <mc:Fallback>
            <p:sp>
              <p:nvSpPr>
                <p:cNvPr id="4" name="CuadroTexto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60720" y="2214694"/>
                  <a:ext cx="2560320" cy="52322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CO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CuadroTexto 24"/>
            <p:cNvSpPr txBox="1"/>
            <p:nvPr/>
          </p:nvSpPr>
          <p:spPr>
            <a:xfrm>
              <a:off x="3422980" y="3351156"/>
              <a:ext cx="17254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2400" dirty="0" smtClean="0">
                  <a:solidFill>
                    <a:schemeClr val="accent2">
                      <a:lumMod val="75000"/>
                    </a:schemeClr>
                  </a:solidFill>
                </a:rPr>
                <a:t>El problema:</a:t>
              </a:r>
              <a:endParaRPr lang="es-CO" sz="24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6" name="CuadroTexto 25"/>
                <p:cNvSpPr txBox="1"/>
                <p:nvPr/>
              </p:nvSpPr>
              <p:spPr>
                <a:xfrm>
                  <a:off x="5623560" y="3112564"/>
                  <a:ext cx="3429000" cy="9388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s-CO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CO" sz="2800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fName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s-CO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s-CO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s-CO" sz="28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s-CO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s-CO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s-CO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CO" sz="28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s-CO" sz="28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s-CO" sz="28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̂"/>
                                        <m:ctrlPr>
                                          <a:rPr lang="es-CO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sSub>
                                          <m:sSubPr>
                                            <m:ctrlPr>
                                              <a:rPr lang="es-CO" sz="2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CO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s-CO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acc>
                                  </m:e>
                                </m:d>
                              </m:e>
                            </m:nary>
                          </m:e>
                        </m:func>
                      </m:oMath>
                    </m:oMathPara>
                  </a14:m>
                  <a:endParaRPr lang="es-CO" sz="2800" dirty="0"/>
                </a:p>
              </p:txBody>
            </p:sp>
          </mc:Choice>
          <mc:Fallback>
            <p:sp>
              <p:nvSpPr>
                <p:cNvPr id="26" name="CuadroTexto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3560" y="3112564"/>
                  <a:ext cx="3429000" cy="938847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CO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7" name="CuadroTexto 26"/>
            <p:cNvSpPr txBox="1"/>
            <p:nvPr/>
          </p:nvSpPr>
          <p:spPr>
            <a:xfrm>
              <a:off x="3021140" y="4664651"/>
              <a:ext cx="21272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2400" dirty="0" smtClean="0">
                  <a:solidFill>
                    <a:schemeClr val="accent2">
                      <a:lumMod val="75000"/>
                    </a:schemeClr>
                  </a:solidFill>
                </a:rPr>
                <a:t>Se convierte en:</a:t>
              </a:r>
              <a:endParaRPr lang="es-CO" sz="24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8" name="CuadroTexto 27"/>
                <p:cNvSpPr txBox="1"/>
                <p:nvPr/>
              </p:nvSpPr>
              <p:spPr>
                <a:xfrm>
                  <a:off x="5623560" y="4426061"/>
                  <a:ext cx="4907280" cy="9388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s-CO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CO" sz="2800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fName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s-CO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s-CO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s-CO" sz="28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s-CO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s-CO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s-CO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CO" sz="28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s-CO" sz="28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s-CO" sz="2800" b="0" i="1" smtClean="0">
                                        <a:latin typeface="Cambria Math" panose="02040503050406030204" pitchFamily="18" charset="0"/>
                                      </a:rPr>
                                      <m:t>−(</m:t>
                                    </m:r>
                                    <m:sSub>
                                      <m:sSubPr>
                                        <m:ctrlPr>
                                          <a:rPr lang="es-CO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CO" sz="28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s-CO" sz="2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s-CO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CO" sz="28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s-CO" sz="28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s-CO" sz="28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s-CO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CO" sz="2800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s-CO" sz="28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r>
                                      <a:rPr lang="es-CO" sz="28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</m:e>
                            </m:nary>
                          </m:e>
                        </m:func>
                      </m:oMath>
                    </m:oMathPara>
                  </a14:m>
                  <a:endParaRPr lang="es-CO" sz="2800" dirty="0"/>
                </a:p>
              </p:txBody>
            </p:sp>
          </mc:Choice>
          <mc:Fallback>
            <p:sp>
              <p:nvSpPr>
                <p:cNvPr id="28" name="CuadroTexto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23560" y="4426061"/>
                  <a:ext cx="4907280" cy="93884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CO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CuadroTexto 5"/>
            <p:cNvSpPr txBox="1"/>
            <p:nvPr/>
          </p:nvSpPr>
          <p:spPr>
            <a:xfrm>
              <a:off x="5532945" y="5508725"/>
              <a:ext cx="5088509" cy="461665"/>
            </a:xfrm>
            <a:prstGeom prst="rect">
              <a:avLst/>
            </a:prstGeom>
            <a:solidFill>
              <a:schemeClr val="accent2"/>
            </a:solidFill>
            <a:effectLst/>
          </p:spPr>
          <p:txBody>
            <a:bodyPr wrap="none" rtlCol="0">
              <a:spAutoFit/>
            </a:bodyPr>
            <a:lstStyle/>
            <a:p>
              <a:r>
                <a:rPr lang="es-CO" sz="2400" dirty="0" smtClean="0">
                  <a:solidFill>
                    <a:schemeClr val="bg1"/>
                  </a:solidFill>
                </a:rPr>
                <a:t>Que no es derivable en todos los puntos</a:t>
              </a:r>
              <a:endParaRPr lang="es-CO" sz="24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07170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chemeClr val="accent2">
                    <a:lumMod val="50000"/>
                  </a:schemeClr>
                </a:solidFill>
              </a:rPr>
              <a:t>Mínimos cuadrados lineales</a:t>
            </a:r>
            <a:endParaRPr lang="es-CO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1045643" y="2414381"/>
            <a:ext cx="10100714" cy="3098136"/>
            <a:chOff x="1045643" y="2414381"/>
            <a:chExt cx="10100714" cy="3098136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8" name="CuadroTexto 27"/>
                <p:cNvSpPr txBox="1"/>
                <p:nvPr/>
              </p:nvSpPr>
              <p:spPr>
                <a:xfrm>
                  <a:off x="3307080" y="2414381"/>
                  <a:ext cx="5577840" cy="93884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CO" sz="28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func>
                          <m:funcPr>
                            <m:ctrlPr>
                              <a:rPr lang="es-CO" sz="28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CO" sz="2800" b="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  <m:r>
                              <a:rPr lang="es-CO" sz="2800" b="0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s-CO" sz="2800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fName>
                          <m:e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s-CO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s-CO" sz="28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s-CO" sz="28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s-CO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es-CO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s-CO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s-CO" sz="2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s-CO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s-CO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s-CO" sz="28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d>
                                          <m:dPr>
                                            <m:ctrlPr>
                                              <a:rPr lang="es-CO" sz="2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s-CO" sz="2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s-CO" sz="2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s-CO" sz="2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  <m:sSub>
                                              <m:sSubPr>
                                                <m:ctrlPr>
                                                  <a:rPr lang="es-CO" sz="2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s-CO" sz="2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s-CO" sz="2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s-CO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s-CO" sz="2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s-CO" sz="2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s-CO" sz="2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0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s-CO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e>
                        </m:func>
                      </m:oMath>
                    </m:oMathPara>
                  </a14:m>
                  <a:endParaRPr lang="es-CO" sz="2800" dirty="0"/>
                </a:p>
              </p:txBody>
            </p:sp>
          </mc:Choice>
          <mc:Fallback>
            <p:sp>
              <p:nvSpPr>
                <p:cNvPr id="28" name="CuadroTexto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7080" y="2414381"/>
                  <a:ext cx="5577840" cy="938847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CO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CuadroTexto 2"/>
            <p:cNvSpPr txBox="1"/>
            <p:nvPr/>
          </p:nvSpPr>
          <p:spPr>
            <a:xfrm>
              <a:off x="1045643" y="3779520"/>
              <a:ext cx="101007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2400" dirty="0" smtClean="0">
                  <a:solidFill>
                    <a:schemeClr val="accent2">
                      <a:lumMod val="75000"/>
                    </a:schemeClr>
                  </a:solidFill>
                </a:rPr>
                <a:t>Para minimizar E se deriva con respecto a los parámetros que se desean estimar:</a:t>
              </a:r>
              <a:endParaRPr lang="es-CO" sz="24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1" name="CuadroTexto 10"/>
                <p:cNvSpPr txBox="1"/>
                <p:nvPr/>
              </p:nvSpPr>
              <p:spPr>
                <a:xfrm>
                  <a:off x="3931920" y="4667477"/>
                  <a:ext cx="1341120" cy="8450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CO" sz="3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box>
                          <m:boxPr>
                            <m:ctrlPr>
                              <a:rPr lang="es-CO" sz="3600" b="0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s-CO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CO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s-CO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</m:num>
                              <m:den>
                                <m:r>
                                  <a:rPr lang="es-CO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s-CO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O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CO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s-CO" sz="36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box>
                      </m:oMath>
                    </m:oMathPara>
                  </a14:m>
                  <a:endParaRPr lang="es-CO" sz="3600" dirty="0"/>
                </a:p>
              </p:txBody>
            </p:sp>
          </mc:Choice>
          <mc:Fallback>
            <p:sp>
              <p:nvSpPr>
                <p:cNvPr id="11" name="CuadroTexto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1920" y="4667477"/>
                  <a:ext cx="1341120" cy="84504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CO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2" name="CuadroTexto 11"/>
                <p:cNvSpPr txBox="1"/>
                <p:nvPr/>
              </p:nvSpPr>
              <p:spPr>
                <a:xfrm>
                  <a:off x="6690360" y="4667477"/>
                  <a:ext cx="1341120" cy="8450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CO" sz="3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box>
                          <m:boxPr>
                            <m:ctrlPr>
                              <a:rPr lang="es-CO" sz="3600" b="0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s-CO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CO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s-CO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</m:num>
                              <m:den>
                                <m:r>
                                  <a:rPr lang="es-CO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s-CO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O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CO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s-CO" sz="36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</m:box>
                      </m:oMath>
                    </m:oMathPara>
                  </a14:m>
                  <a:endParaRPr lang="es-CO" sz="3600" dirty="0"/>
                </a:p>
              </p:txBody>
            </p:sp>
          </mc:Choice>
          <mc:Fallback>
            <p:sp>
              <p:nvSpPr>
                <p:cNvPr id="12" name="CuadroTexto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0360" y="4667477"/>
                  <a:ext cx="1341120" cy="84504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CO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xmlns="" val="39922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chemeClr val="accent2">
                    <a:lumMod val="50000"/>
                  </a:schemeClr>
                </a:solidFill>
              </a:rPr>
              <a:t>Mínimos cuadrados lineales</a:t>
            </a:r>
            <a:endParaRPr lang="es-CO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2971800" y="2411957"/>
            <a:ext cx="6248400" cy="2192720"/>
            <a:chOff x="2971800" y="2411957"/>
            <a:chExt cx="6248400" cy="2192720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11" name="CuadroTexto 10"/>
                <p:cNvSpPr txBox="1"/>
                <p:nvPr/>
              </p:nvSpPr>
              <p:spPr>
                <a:xfrm>
                  <a:off x="2971800" y="2411957"/>
                  <a:ext cx="6248400" cy="8450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CO" sz="3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box>
                          <m:boxPr>
                            <m:ctrlPr>
                              <a:rPr lang="es-CO" sz="3600" b="0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s-CO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CO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s-CO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</m:num>
                              <m:den>
                                <m:r>
                                  <a:rPr lang="es-CO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s-CO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O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CO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s-CO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den>
                            </m:f>
                            <m:r>
                              <a:rPr lang="es-CO" sz="3600" b="0" i="1" smtClean="0">
                                <a:latin typeface="Cambria Math" panose="02040503050406030204" pitchFamily="18" charset="0"/>
                              </a:rPr>
                              <m:t>= 2</m:t>
                            </m:r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s-CO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s-CO" sz="3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s-CO" sz="36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s-CO" sz="3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d>
                                  <m:dPr>
                                    <m:ctrlPr>
                                      <a:rPr lang="es-CO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s-CO" sz="3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CO" sz="36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s-CO" sz="36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s-CO" sz="36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s-CO" sz="36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CO" sz="36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s-CO" sz="36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s-CO" sz="3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CO" sz="36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s-CO" sz="36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s-CO" sz="36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s-CO" sz="36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CO" sz="36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s-CO" sz="36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nary>
                            <m:d>
                              <m:dPr>
                                <m:ctrlPr>
                                  <a:rPr lang="es-CO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CO" sz="3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s-CO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O" sz="3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s-CO" sz="36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s-CO" sz="3600" b="0" i="1" smtClean="0">
                                <a:latin typeface="Cambria Math" panose="02040503050406030204" pitchFamily="18" charset="0"/>
                              </a:rPr>
                              <m:t> = 0</m:t>
                            </m:r>
                          </m:e>
                        </m:box>
                      </m:oMath>
                    </m:oMathPara>
                  </a14:m>
                  <a:endParaRPr lang="es-CO" sz="3600" dirty="0"/>
                </a:p>
              </p:txBody>
            </p:sp>
          </mc:Choice>
          <mc:Fallback>
            <p:sp>
              <p:nvSpPr>
                <p:cNvPr id="11" name="CuadroTexto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1800" y="2411957"/>
                  <a:ext cx="6248400" cy="84504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CO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7" name="CuadroTexto 6"/>
                <p:cNvSpPr txBox="1"/>
                <p:nvPr/>
              </p:nvSpPr>
              <p:spPr>
                <a:xfrm>
                  <a:off x="2971800" y="3737837"/>
                  <a:ext cx="6248400" cy="86684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CO" sz="3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box>
                          <m:boxPr>
                            <m:ctrlPr>
                              <a:rPr lang="es-CO" sz="3600" b="0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s-CO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CO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r>
                                  <a:rPr lang="es-CO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</m:num>
                              <m:den>
                                <m:r>
                                  <a:rPr lang="es-CO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𝜕</m:t>
                                </m:r>
                                <m:sSub>
                                  <m:sSubPr>
                                    <m:ctrlPr>
                                      <a:rPr lang="es-CO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CO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s-CO" sz="3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es-CO" sz="3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</m:t>
                                </m:r>
                              </m:den>
                            </m:f>
                            <m:r>
                              <a:rPr lang="es-CO" sz="3600" b="0" i="1" smtClean="0">
                                <a:latin typeface="Cambria Math" panose="02040503050406030204" pitchFamily="18" charset="0"/>
                              </a:rPr>
                              <m:t>= 2</m:t>
                            </m:r>
                            <m:nary>
                              <m:naryPr>
                                <m:chr m:val="∑"/>
                                <m:limLoc m:val="subSup"/>
                                <m:ctrlPr>
                                  <a:rPr lang="es-CO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5"/>
                                  </m:rPr>
                                  <a:rPr lang="es-CO" sz="3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s-CO" sz="3600" b="0" i="1" smtClean="0">
                                    <a:latin typeface="Cambria Math" panose="02040503050406030204" pitchFamily="18" charset="0"/>
                                  </a:rPr>
                                  <m:t>=1</m:t>
                                </m:r>
                              </m:sub>
                              <m:sup>
                                <m:r>
                                  <a:rPr lang="es-CO" sz="3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  <m:e>
                                <m:d>
                                  <m:dPr>
                                    <m:ctrlPr>
                                      <a:rPr lang="es-CO" sz="3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s-CO" sz="3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CO" sz="36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s-CO" sz="36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s-CO" sz="36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s-CO" sz="36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CO" sz="36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s-CO" sz="36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s-CO" sz="3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CO" sz="36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s-CO" sz="36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s-CO" sz="36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s-CO" sz="36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CO" sz="36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e>
                                      <m:sub>
                                        <m:r>
                                          <a:rPr lang="es-CO" sz="3600" b="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nary>
                            <m:d>
                              <m:dPr>
                                <m:ctrlPr>
                                  <a:rPr lang="es-CO" sz="3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CO" sz="3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s-CO" sz="3600" b="0" i="1" smtClean="0">
                                <a:latin typeface="Cambria Math" panose="02040503050406030204" pitchFamily="18" charset="0"/>
                              </a:rPr>
                              <m:t> = 0</m:t>
                            </m:r>
                          </m:e>
                        </m:box>
                      </m:oMath>
                    </m:oMathPara>
                  </a14:m>
                  <a:endParaRPr lang="es-CO" sz="3600" dirty="0"/>
                </a:p>
              </p:txBody>
            </p:sp>
          </mc:Choice>
          <mc:Fallback>
            <p:sp>
              <p:nvSpPr>
                <p:cNvPr id="7" name="CuadroTexto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1800" y="3737837"/>
                  <a:ext cx="6248400" cy="86684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CO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xmlns="" val="8146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chemeClr val="accent2">
                    <a:lumMod val="50000"/>
                  </a:schemeClr>
                </a:solidFill>
              </a:rPr>
              <a:t>Mínimos cuadrados lineales</a:t>
            </a:r>
            <a:endParaRPr lang="es-CO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5" name="4 Grupo"/>
          <p:cNvGrpSpPr/>
          <p:nvPr/>
        </p:nvGrpSpPr>
        <p:grpSpPr>
          <a:xfrm>
            <a:off x="1691639" y="2682240"/>
            <a:ext cx="5511189" cy="2463852"/>
            <a:chOff x="1691639" y="2682240"/>
            <a:chExt cx="5511189" cy="2463852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2" name="CuadroTexto 1"/>
                <p:cNvSpPr txBox="1"/>
                <p:nvPr/>
              </p:nvSpPr>
              <p:spPr>
                <a:xfrm>
                  <a:off x="1691640" y="2682240"/>
                  <a:ext cx="4755725" cy="89518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CO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CO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s-CO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s-CO" sz="28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box>
                          <m:boxPr>
                            <m:ctrlPr>
                              <a:rPr lang="es-CO" sz="2800" b="0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s-CO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CO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s-CO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es-CO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s-CO" sz="2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s-CO" sz="28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m:rPr>
                                        <m:brk m:alnAt="23"/>
                                      </m:rPr>
                                      <a:rPr lang="es-CO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s-CO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s-CO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CO" sz="28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s-CO" sz="28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s-CO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CO" sz="28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s-CO" sz="28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es-CO" sz="2800" b="0" i="1" smtClean="0">
                                    <a:latin typeface="Cambria Math" panose="02040503050406030204" pitchFamily="18" charset="0"/>
                                  </a:rPr>
                                  <m:t> − 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es-CO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s-CO" sz="2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s-CO" sz="28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m:rPr>
                                        <m:brk m:alnAt="23"/>
                                      </m:rPr>
                                      <a:rPr lang="es-CO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s-CO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s-CO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CO" sz="28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s-CO" sz="28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es-CO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es-CO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s-CO" sz="2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s-CO" sz="28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m:rPr>
                                        <m:brk m:alnAt="23"/>
                                      </m:rPr>
                                      <a:rPr lang="es-CO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s-CO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s-CO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CO" sz="28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s-CO" sz="28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num>
                              <m:den>
                                <m:r>
                                  <a:rPr lang="es-CO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s-CO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es-CO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s-CO" sz="2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s-CO" sz="28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m:rPr>
                                        <m:brk m:alnAt="23"/>
                                      </m:rPr>
                                      <a:rPr lang="es-CO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s-CO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  <m:e>
                                    <m:sSubSup>
                                      <m:sSubSupPr>
                                        <m:ctrlPr>
                                          <a:rPr lang="es-CO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s-CO" sz="28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s-CO" sz="28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s-CO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nary>
                                <m:r>
                                  <a:rPr lang="es-CO" sz="2800" b="0" i="1" smtClean="0">
                                    <a:latin typeface="Cambria Math" panose="02040503050406030204" pitchFamily="18" charset="0"/>
                                  </a:rPr>
                                  <m:t> − </m:t>
                                </m:r>
                                <m:sSup>
                                  <m:sSupPr>
                                    <m:ctrlPr>
                                      <a:rPr lang="es-CO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s-CO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nary>
                                          <m:naryPr>
                                            <m:chr m:val="∑"/>
                                            <m:ctrlPr>
                                              <a:rPr lang="es-CO" sz="2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m:rPr>
                                                <m:brk m:alnAt="23"/>
                                              </m:rPr>
                                              <a:rPr lang="es-CO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s-CO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=</m:t>
                                            </m:r>
                                            <m:r>
                                              <m:rPr>
                                                <m:brk m:alnAt="23"/>
                                              </m:rPr>
                                              <a:rPr lang="es-CO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lang="es-CO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p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s-CO" sz="2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s-CO" sz="2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s-CO" sz="2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nary>
                                      </m:e>
                                    </m:d>
                                  </m:e>
                                  <m:sup>
                                    <m:r>
                                      <a:rPr lang="es-CO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box>
                      </m:oMath>
                    </m:oMathPara>
                  </a14:m>
                  <a:endParaRPr lang="es-CO" sz="2800" dirty="0"/>
                </a:p>
              </p:txBody>
            </p:sp>
          </mc:Choice>
          <mc:Fallback>
            <p:sp>
              <p:nvSpPr>
                <p:cNvPr id="2" name="CuadroTexto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1640" y="2682240"/>
                  <a:ext cx="4755725" cy="895181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CO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6" name="CuadroTexto 5"/>
                <p:cNvSpPr txBox="1"/>
                <p:nvPr/>
              </p:nvSpPr>
              <p:spPr>
                <a:xfrm>
                  <a:off x="1691639" y="4221480"/>
                  <a:ext cx="5511189" cy="9246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CO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CO" sz="28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s-CO" sz="28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s-CO" sz="28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  <m:box>
                          <m:boxPr>
                            <m:ctrlPr>
                              <a:rPr lang="es-CO" sz="2800" b="0" i="1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s-CO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CO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es-CO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s-CO" sz="2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s-CO" sz="28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m:rPr>
                                        <m:brk m:alnAt="23"/>
                                      </m:rPr>
                                      <a:rPr lang="es-CO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s-CO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s-CO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CO" sz="28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s-CO" sz="28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  <m:r>
                                  <a:rPr lang="es-CO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es-CO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s-CO" sz="2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s-CO" sz="28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m:rPr>
                                        <m:brk m:alnAt="23"/>
                                      </m:rPr>
                                      <a:rPr lang="es-CO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s-CO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  <m:e>
                                    <m:sSubSup>
                                      <m:sSubSupPr>
                                        <m:ctrlPr>
                                          <a:rPr lang="es-CO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s-CO" sz="28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s-CO" sz="28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s-CO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nary>
                                <m:r>
                                  <a:rPr lang="es-CO" sz="2800" b="0" i="1" smtClean="0">
                                    <a:latin typeface="Cambria Math" panose="02040503050406030204" pitchFamily="18" charset="0"/>
                                  </a:rPr>
                                  <m:t> −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es-CO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s-CO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s-CO" sz="2800" i="1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s-CO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s-CO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CO" sz="28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s-CO" sz="28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s-CO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CO" sz="2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s-CO" sz="28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  <m:nary>
                                  <m:naryPr>
                                    <m:chr m:val="∑"/>
                                    <m:ctrlPr>
                                      <a:rPr lang="es-CO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s-CO" sz="2800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s-CO" sz="2800" i="1"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s-CO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s-CO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CO" sz="2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s-CO" sz="2800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nary>
                              </m:num>
                              <m:den>
                                <m:r>
                                  <a:rPr lang="es-CO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s-CO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es-CO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s-CO" sz="28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s-CO" sz="2800" b="0" i="1" smtClean="0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m:rPr>
                                        <m:brk m:alnAt="23"/>
                                      </m:rPr>
                                      <a:rPr lang="es-CO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s-CO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  <m:e>
                                    <m:sSubSup>
                                      <m:sSubSupPr>
                                        <m:ctrlPr>
                                          <a:rPr lang="es-CO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s-CO" sz="28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s-CO" sz="28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  <m:sup>
                                        <m:r>
                                          <a:rPr lang="es-CO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nary>
                                <m:r>
                                  <a:rPr lang="es-CO" sz="2800" b="0" i="1" smtClean="0">
                                    <a:latin typeface="Cambria Math" panose="02040503050406030204" pitchFamily="18" charset="0"/>
                                  </a:rPr>
                                  <m:t> − </m:t>
                                </m:r>
                                <m:sSup>
                                  <m:sSupPr>
                                    <m:ctrlPr>
                                      <a:rPr lang="es-CO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s-CO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nary>
                                          <m:naryPr>
                                            <m:chr m:val="∑"/>
                                            <m:ctrlPr>
                                              <a:rPr lang="es-CO" sz="2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m:rPr>
                                                <m:brk m:alnAt="23"/>
                                              </m:rPr>
                                              <a:rPr lang="es-CO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s-CO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=</m:t>
                                            </m:r>
                                            <m:r>
                                              <m:rPr>
                                                <m:brk m:alnAt="23"/>
                                              </m:rPr>
                                              <a:rPr lang="es-CO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  <m:sup>
                                            <m:r>
                                              <a:rPr lang="es-CO" sz="28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𝑛</m:t>
                                            </m:r>
                                          </m:sup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s-CO" sz="2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s-CO" sz="2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s-CO" sz="2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e>
                                        </m:nary>
                                      </m:e>
                                    </m:d>
                                  </m:e>
                                  <m:sup>
                                    <m:r>
                                      <a:rPr lang="es-CO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box>
                      </m:oMath>
                    </m:oMathPara>
                  </a14:m>
                  <a:endParaRPr lang="es-CO" sz="2800" dirty="0"/>
                </a:p>
              </p:txBody>
            </p:sp>
          </mc:Choice>
          <mc:Fallback>
            <p:sp>
              <p:nvSpPr>
                <p:cNvPr id="6" name="CuadroTexto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91639" y="4221480"/>
                  <a:ext cx="5511189" cy="924612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CO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xmlns="" val="57766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chemeClr val="accent2">
                    <a:lumMod val="50000"/>
                  </a:schemeClr>
                </a:solidFill>
              </a:rPr>
              <a:t>Mínimos cuadrados lineales</a:t>
            </a:r>
            <a:endParaRPr lang="es-CO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9" name="8 Grupo"/>
          <p:cNvGrpSpPr/>
          <p:nvPr/>
        </p:nvGrpSpPr>
        <p:grpSpPr>
          <a:xfrm>
            <a:off x="1829165" y="2214694"/>
            <a:ext cx="8152938" cy="3750412"/>
            <a:chOff x="1829165" y="2214694"/>
            <a:chExt cx="8152938" cy="3750412"/>
          </a:xfrm>
        </p:grpSpPr>
        <p:sp>
          <p:nvSpPr>
            <p:cNvPr id="3" name="CuadroTexto 2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2269542" y="2214694"/>
              <a:ext cx="7272184" cy="932628"/>
            </a:xfrm>
            <a:prstGeom prst="rect">
              <a:avLst/>
            </a:prstGeom>
            <a:blipFill rotWithShape="0">
              <a:blip r:embed="rId2"/>
              <a:stretch>
                <a:fillRect/>
              </a:stretch>
            </a:blipFill>
          </p:spPr>
          <p:txBody>
            <a:bodyPr/>
            <a:lstStyle/>
            <a:p>
              <a:r>
                <a:rPr lang="es-CO">
                  <a:solidFill>
                    <a:srgbClr val="92D050"/>
                  </a:solidFill>
                </a:rPr>
                <a:t> </a:t>
              </a:r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7" name="CuadroTexto 6"/>
                <p:cNvSpPr txBox="1"/>
                <p:nvPr/>
              </p:nvSpPr>
              <p:spPr>
                <a:xfrm>
                  <a:off x="2149670" y="3344557"/>
                  <a:ext cx="7511928" cy="9326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CO" sz="200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CO" sz="20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s-CO" sz="20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s-CO" sz="20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nary>
                          <m:naryPr>
                            <m:chr m:val="∑"/>
                            <m:ctrlPr>
                              <a:rPr lang="es-CO" sz="20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s-CO" sz="20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s-CO" sz="20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brk m:alnAt="23"/>
                              </m:rPr>
                              <a:rPr lang="es-CO" sz="20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s-CO" sz="20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s-CO" sz="20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s-CO" sz="20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s-CO" sz="20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s-CO" sz="20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e>
                        </m:nary>
                        <m:r>
                          <a:rPr lang="es-CO" sz="20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es-CO" sz="20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CO" sz="20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s-CO" sz="20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nary>
                          <m:naryPr>
                            <m:chr m:val="∑"/>
                            <m:ctrlPr>
                              <a:rPr lang="es-CO" sz="20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s-CO" sz="20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s-CO" sz="20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brk m:alnAt="23"/>
                              </m:rPr>
                              <a:rPr lang="es-CO" sz="20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s-CO" sz="20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s-CO" sz="20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s-CO" sz="20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s-CO" sz="20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s-CO" sz="20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  <m:r>
                          <a:rPr lang="es-CO" sz="20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es-CO" sz="20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CO" sz="20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s-CO" sz="20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s-CO" sz="20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nary>
                          <m:naryPr>
                            <m:chr m:val="∑"/>
                            <m:ctrlPr>
                              <a:rPr lang="es-CO" sz="20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s-CO" sz="20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s-CO" sz="20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brk m:alnAt="23"/>
                              </m:rPr>
                              <a:rPr lang="es-CO" sz="20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s-CO" sz="20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s-CO" sz="20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s-CO" sz="20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s-CO" sz="20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s-CO" sz="20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bSup>
                          </m:e>
                        </m:nary>
                        <m:r>
                          <a:rPr lang="es-CO" sz="20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 …+ </m:t>
                        </m:r>
                        <m:sSub>
                          <m:sSubPr>
                            <m:ctrlPr>
                              <a:rPr lang="es-CO" sz="20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CO" sz="20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s-CO" sz="20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s-CO" sz="20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nary>
                          <m:naryPr>
                            <m:chr m:val="∑"/>
                            <m:ctrlPr>
                              <a:rPr lang="es-CO" sz="20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s-CO" sz="20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s-CO" sz="20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brk m:alnAt="23"/>
                              </m:rPr>
                              <a:rPr lang="es-CO" sz="20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s-CO" sz="20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s-CO" sz="20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s-CO" sz="20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s-CO" sz="20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s-CO" sz="20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s-CO" sz="20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p>
                            </m:sSubSup>
                          </m:e>
                        </m:nary>
                        <m:r>
                          <a:rPr lang="es-CO" sz="2000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nary>
                          <m:naryPr>
                            <m:chr m:val="∑"/>
                            <m:ctrlPr>
                              <a:rPr lang="es-CO" sz="20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s-CO" sz="20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s-CO" sz="20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brk m:alnAt="23"/>
                              </m:rPr>
                              <a:rPr lang="es-CO" sz="20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s-CO" sz="2000" b="0" i="1" smtClean="0">
                                <a:solidFill>
                                  <a:schemeClr val="accent2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s-CO" sz="20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CO" sz="20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s-CO" sz="20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s-CO" sz="20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s-CO" sz="20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s-CO" sz="20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s-CO" sz="2000" b="0" i="1" smtClean="0">
                                    <a:solidFill>
                                      <a:schemeClr val="accent2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e>
                        </m:nary>
                      </m:oMath>
                    </m:oMathPara>
                  </a14:m>
                  <a:endParaRPr lang="es-CO" sz="2000" dirty="0">
                    <a:solidFill>
                      <a:schemeClr val="accent2">
                        <a:lumMod val="75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7" name="CuadroTexto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49670" y="3344557"/>
                  <a:ext cx="7511928" cy="93262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CO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8" name="CuadroTexto 7"/>
                <p:cNvSpPr txBox="1"/>
                <p:nvPr/>
              </p:nvSpPr>
              <p:spPr>
                <a:xfrm>
                  <a:off x="1829165" y="5032478"/>
                  <a:ext cx="8152938" cy="9326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CO" sz="200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CO" sz="20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s-CO" sz="20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s-CO" sz="20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nary>
                          <m:naryPr>
                            <m:chr m:val="∑"/>
                            <m:ctrlPr>
                              <a:rPr lang="es-CO" sz="20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s-CO" sz="20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s-CO" sz="20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brk m:alnAt="23"/>
                              </m:rPr>
                              <a:rPr lang="es-CO" sz="20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s-CO" sz="20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s-CO" sz="20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s-CO" sz="20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s-CO" sz="20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s-CO" sz="20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</m:sSubSup>
                          </m:e>
                        </m:nary>
                        <m:r>
                          <a:rPr lang="es-CO" sz="20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es-CO" sz="20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CO" sz="20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s-CO" sz="20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nary>
                          <m:naryPr>
                            <m:chr m:val="∑"/>
                            <m:ctrlPr>
                              <a:rPr lang="es-CO" sz="20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s-CO" sz="20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s-CO" sz="20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brk m:alnAt="23"/>
                              </m:rPr>
                              <a:rPr lang="es-CO" sz="20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s-CO" sz="20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s-CO" sz="20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s-CO" sz="20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s-CO" sz="20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s-CO" sz="20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s-CO" sz="20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p>
                            </m:sSubSup>
                          </m:e>
                        </m:nary>
                        <m:r>
                          <a:rPr lang="es-CO" sz="20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es-CO" sz="20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CO" sz="20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s-CO" sz="20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s-CO" sz="20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nary>
                          <m:naryPr>
                            <m:chr m:val="∑"/>
                            <m:ctrlPr>
                              <a:rPr lang="es-CO" sz="20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s-CO" sz="20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s-CO" sz="20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brk m:alnAt="23"/>
                              </m:rPr>
                              <a:rPr lang="es-CO" sz="20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s-CO" sz="20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s-CO" sz="20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s-CO" sz="20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s-CO" sz="20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s-CO" sz="20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s-CO" sz="20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+2</m:t>
                                </m:r>
                              </m:sup>
                            </m:sSubSup>
                          </m:e>
                        </m:nary>
                        <m:r>
                          <a:rPr lang="es-CO" sz="20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+ …+ </m:t>
                        </m:r>
                        <m:sSub>
                          <m:sSubPr>
                            <m:ctrlPr>
                              <a:rPr lang="es-CO" sz="20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CO" sz="20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s-CO" sz="20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s-CO" sz="20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nary>
                          <m:naryPr>
                            <m:chr m:val="∑"/>
                            <m:ctrlPr>
                              <a:rPr lang="es-CO" sz="20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s-CO" sz="20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s-CO" sz="20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brk m:alnAt="23"/>
                              </m:rPr>
                              <a:rPr lang="es-CO" sz="20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s-CO" sz="20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es-CO" sz="20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s-CO" sz="20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s-CO" sz="20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s-CO" sz="20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s-CO" sz="20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</m:sSubSup>
                          </m:e>
                        </m:nary>
                        <m:r>
                          <a:rPr lang="es-CO" sz="2000" b="0" i="1" smtClean="0">
                            <a:solidFill>
                              <a:schemeClr val="accent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 </m:t>
                        </m:r>
                        <m:nary>
                          <m:naryPr>
                            <m:chr m:val="∑"/>
                            <m:ctrlPr>
                              <a:rPr lang="es-CO" sz="20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s-CO" sz="20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s-CO" sz="20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brk m:alnAt="23"/>
                              </m:rPr>
                              <a:rPr lang="es-CO" sz="20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s-CO" sz="2000" b="0" i="1" smtClean="0">
                                <a:solidFill>
                                  <a:schemeClr val="accent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s-CO" sz="20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CO" sz="20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s-CO" sz="20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bSup>
                              <m:sSubSupPr>
                                <m:ctrlPr>
                                  <a:rPr lang="es-CO" sz="20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s-CO" sz="20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s-CO" sz="20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s-CO" sz="2000" b="0" i="1" smtClean="0">
                                    <a:solidFill>
                                      <a:schemeClr val="accent2">
                                        <a:lumMod val="5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</m:sSubSup>
                          </m:e>
                        </m:nary>
                      </m:oMath>
                    </m:oMathPara>
                  </a14:m>
                  <a:endParaRPr lang="es-CO" sz="2000" dirty="0">
                    <a:solidFill>
                      <a:schemeClr val="accent2">
                        <a:lumMod val="50000"/>
                      </a:schemeClr>
                    </a:solidFill>
                  </a:endParaRPr>
                </a:p>
              </p:txBody>
            </p:sp>
          </mc:Choice>
          <mc:Fallback>
            <p:sp>
              <p:nvSpPr>
                <p:cNvPr id="8" name="CuadroTexto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9165" y="5032478"/>
                  <a:ext cx="8152938" cy="932628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CO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CuadroTexto 4"/>
            <p:cNvSpPr txBox="1"/>
            <p:nvPr/>
          </p:nvSpPr>
          <p:spPr>
            <a:xfrm>
              <a:off x="8305800" y="4235324"/>
              <a:ext cx="22955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1600" dirty="0" smtClean="0">
                  <a:solidFill>
                    <a:schemeClr val="accent2">
                      <a:lumMod val="50000"/>
                    </a:schemeClr>
                  </a:solidFill>
                </a:rPr>
                <a:t>.</a:t>
              </a:r>
            </a:p>
            <a:p>
              <a:r>
                <a:rPr lang="es-CO" sz="1600" dirty="0" smtClean="0">
                  <a:solidFill>
                    <a:schemeClr val="accent2">
                      <a:lumMod val="50000"/>
                    </a:schemeClr>
                  </a:solidFill>
                </a:rPr>
                <a:t>.</a:t>
              </a:r>
            </a:p>
            <a:p>
              <a:r>
                <a:rPr lang="es-CO" sz="1600" dirty="0">
                  <a:solidFill>
                    <a:schemeClr val="accent2">
                      <a:lumMod val="50000"/>
                    </a:schemeClr>
                  </a:solidFill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2704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>
                <a:solidFill>
                  <a:schemeClr val="accent2">
                    <a:lumMod val="50000"/>
                  </a:schemeClr>
                </a:solidFill>
              </a:rPr>
              <a:t>Mínimos cuadrados lineales</a:t>
            </a:r>
            <a:endParaRPr lang="es-CO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305800" y="4235324"/>
            <a:ext cx="2295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es-CO" sz="16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r>
              <a:rPr lang="es-CO" sz="1600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753" y="2507880"/>
            <a:ext cx="3088295" cy="334906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471" y="2119340"/>
            <a:ext cx="5951755" cy="412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6830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9 Grupo"/>
          <p:cNvGrpSpPr/>
          <p:nvPr/>
        </p:nvGrpSpPr>
        <p:grpSpPr>
          <a:xfrm>
            <a:off x="854439" y="809469"/>
            <a:ext cx="10448145" cy="5418226"/>
            <a:chOff x="854439" y="809469"/>
            <a:chExt cx="10448145" cy="5418226"/>
          </a:xfrm>
        </p:grpSpPr>
        <p:grpSp>
          <p:nvGrpSpPr>
            <p:cNvPr id="6" name="Grupo 5"/>
            <p:cNvGrpSpPr/>
            <p:nvPr/>
          </p:nvGrpSpPr>
          <p:grpSpPr>
            <a:xfrm>
              <a:off x="854439" y="809469"/>
              <a:ext cx="4811843" cy="4586990"/>
              <a:chOff x="779489" y="809469"/>
              <a:chExt cx="5171606" cy="4916774"/>
            </a:xfrm>
          </p:grpSpPr>
          <p:sp>
            <p:nvSpPr>
              <p:cNvPr id="4" name="Rectángulo redondeado 3"/>
              <p:cNvSpPr/>
              <p:nvPr/>
            </p:nvSpPr>
            <p:spPr>
              <a:xfrm>
                <a:off x="779489" y="809469"/>
                <a:ext cx="5171606" cy="4916774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pic>
            <p:nvPicPr>
              <p:cNvPr id="2" name="Imagen 1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132577" y="996539"/>
                <a:ext cx="4503725" cy="4514049"/>
              </a:xfrm>
              <a:prstGeom prst="rect">
                <a:avLst/>
              </a:prstGeom>
            </p:spPr>
          </p:pic>
        </p:grpSp>
        <p:grpSp>
          <p:nvGrpSpPr>
            <p:cNvPr id="7" name="Grupo 6"/>
            <p:cNvGrpSpPr/>
            <p:nvPr/>
          </p:nvGrpSpPr>
          <p:grpSpPr>
            <a:xfrm>
              <a:off x="6440614" y="809469"/>
              <a:ext cx="4861970" cy="4586990"/>
              <a:chOff x="6095840" y="794479"/>
              <a:chExt cx="5171606" cy="4916774"/>
            </a:xfrm>
          </p:grpSpPr>
          <p:sp>
            <p:nvSpPr>
              <p:cNvPr id="5" name="Rectángulo redondeado 4"/>
              <p:cNvSpPr/>
              <p:nvPr/>
            </p:nvSpPr>
            <p:spPr>
              <a:xfrm>
                <a:off x="6095840" y="794479"/>
                <a:ext cx="5171606" cy="4916774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pic>
            <p:nvPicPr>
              <p:cNvPr id="3" name="Imagen 2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444817" y="996539"/>
                <a:ext cx="4473653" cy="4514049"/>
              </a:xfrm>
              <a:prstGeom prst="rect">
                <a:avLst/>
              </a:prstGeom>
            </p:spPr>
          </p:pic>
        </p:grpSp>
        <p:sp>
          <p:nvSpPr>
            <p:cNvPr id="8" name="CuadroTexto 7"/>
            <p:cNvSpPr txBox="1"/>
            <p:nvPr/>
          </p:nvSpPr>
          <p:spPr>
            <a:xfrm>
              <a:off x="1926651" y="5704475"/>
              <a:ext cx="28293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2800" b="1" dirty="0" smtClean="0">
                  <a:solidFill>
                    <a:schemeClr val="accent1">
                      <a:lumMod val="50000"/>
                    </a:schemeClr>
                  </a:solidFill>
                </a:rPr>
                <a:t>INTERPOLACIÓN </a:t>
              </a:r>
              <a:endParaRPr lang="es-CO" sz="2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9" name="CuadroTexto 8"/>
            <p:cNvSpPr txBox="1"/>
            <p:nvPr/>
          </p:nvSpPr>
          <p:spPr>
            <a:xfrm>
              <a:off x="7867157" y="5704475"/>
              <a:ext cx="206819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O" sz="2800" b="1" dirty="0" smtClean="0">
                  <a:solidFill>
                    <a:schemeClr val="accent2">
                      <a:lumMod val="50000"/>
                    </a:schemeClr>
                  </a:solidFill>
                </a:rPr>
                <a:t>REGRESIÓN </a:t>
              </a:r>
              <a:endParaRPr lang="es-CO" sz="2800" b="1" dirty="0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3143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INTERPOLACIÓN</a:t>
            </a:r>
            <a:endParaRPr lang="es-CO" dirty="0"/>
          </a:p>
        </p:txBody>
      </p:sp>
      <p:grpSp>
        <p:nvGrpSpPr>
          <p:cNvPr id="11" name="10 Grupo"/>
          <p:cNvGrpSpPr/>
          <p:nvPr/>
        </p:nvGrpSpPr>
        <p:grpSpPr>
          <a:xfrm>
            <a:off x="834551" y="2256310"/>
            <a:ext cx="10233243" cy="3598224"/>
            <a:chOff x="834551" y="2256310"/>
            <a:chExt cx="10233243" cy="3598224"/>
          </a:xfrm>
        </p:grpSpPr>
        <p:sp>
          <p:nvSpPr>
            <p:cNvPr id="3" name="CuadroTexto 10"/>
            <p:cNvSpPr txBox="1"/>
            <p:nvPr/>
          </p:nvSpPr>
          <p:spPr>
            <a:xfrm>
              <a:off x="834551" y="3318666"/>
              <a:ext cx="45093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400" dirty="0" smtClean="0"/>
                <a:t>Encontrar datos intermedios a partir de un conjunto dado</a:t>
              </a:r>
              <a:endParaRPr lang="es-CO" sz="2400" dirty="0"/>
            </a:p>
          </p:txBody>
        </p:sp>
        <p:grpSp>
          <p:nvGrpSpPr>
            <p:cNvPr id="14" name="13 Grupo"/>
            <p:cNvGrpSpPr/>
            <p:nvPr/>
          </p:nvGrpSpPr>
          <p:grpSpPr>
            <a:xfrm>
              <a:off x="6127659" y="2256310"/>
              <a:ext cx="4940135" cy="3598224"/>
              <a:chOff x="6127659" y="2256310"/>
              <a:chExt cx="4940135" cy="3598224"/>
            </a:xfrm>
          </p:grpSpPr>
          <p:grpSp>
            <p:nvGrpSpPr>
              <p:cNvPr id="7" name="6 Grupo"/>
              <p:cNvGrpSpPr/>
              <p:nvPr/>
            </p:nvGrpSpPr>
            <p:grpSpPr>
              <a:xfrm>
                <a:off x="6127659" y="2256310"/>
                <a:ext cx="4940135" cy="3598224"/>
                <a:chOff x="3538845" y="2766950"/>
                <a:chExt cx="4940135" cy="3598224"/>
              </a:xfrm>
            </p:grpSpPr>
            <p:sp>
              <p:nvSpPr>
                <p:cNvPr id="5" name="4 Rectángulo redondeado"/>
                <p:cNvSpPr/>
                <p:nvPr/>
              </p:nvSpPr>
              <p:spPr>
                <a:xfrm>
                  <a:off x="3538845" y="2766950"/>
                  <a:ext cx="4940135" cy="3598224"/>
                </a:xfrm>
                <a:prstGeom prst="round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CO"/>
                </a:p>
              </p:txBody>
            </p:sp>
            <p:pic>
              <p:nvPicPr>
                <p:cNvPr id="1026" name="Picture 2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3757776" y="2964027"/>
                  <a:ext cx="4507449" cy="31755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sp>
            <p:nvSpPr>
              <p:cNvPr id="8" name="7 CuadroTexto"/>
              <p:cNvSpPr txBox="1"/>
              <p:nvPr/>
            </p:nvSpPr>
            <p:spPr>
              <a:xfrm>
                <a:off x="7885216" y="2921330"/>
                <a:ext cx="6703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O" dirty="0" smtClean="0">
                    <a:solidFill>
                      <a:srgbClr val="C00000"/>
                    </a:solidFill>
                  </a:rPr>
                  <a:t>y = ?</a:t>
                </a:r>
                <a:endParaRPr lang="es-CO" dirty="0">
                  <a:solidFill>
                    <a:srgbClr val="C00000"/>
                  </a:solidFill>
                </a:endParaRPr>
              </a:p>
            </p:txBody>
          </p:sp>
          <p:cxnSp>
            <p:nvCxnSpPr>
              <p:cNvPr id="10" name="9 Conector recto de flecha"/>
              <p:cNvCxnSpPr/>
              <p:nvPr/>
            </p:nvCxnSpPr>
            <p:spPr>
              <a:xfrm>
                <a:off x="8395855" y="3253839"/>
                <a:ext cx="700644" cy="510639"/>
              </a:xfrm>
              <a:prstGeom prst="straightConnector1">
                <a:avLst/>
              </a:prstGeom>
              <a:ln w="28575">
                <a:solidFill>
                  <a:srgbClr val="92D05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INTERPOLACIÓN</a:t>
            </a:r>
            <a:endParaRPr lang="es-CO" dirty="0"/>
          </a:p>
        </p:txBody>
      </p:sp>
      <p:grpSp>
        <p:nvGrpSpPr>
          <p:cNvPr id="14" name="13 Grupo"/>
          <p:cNvGrpSpPr/>
          <p:nvPr/>
        </p:nvGrpSpPr>
        <p:grpSpPr>
          <a:xfrm>
            <a:off x="664354" y="1998581"/>
            <a:ext cx="10902197" cy="4254497"/>
            <a:chOff x="664354" y="1998581"/>
            <a:chExt cx="10902197" cy="4254497"/>
          </a:xfrm>
        </p:grpSpPr>
        <p:sp>
          <p:nvSpPr>
            <p:cNvPr id="18" name="17 Rectángulo"/>
            <p:cNvSpPr/>
            <p:nvPr/>
          </p:nvSpPr>
          <p:spPr>
            <a:xfrm>
              <a:off x="1234999" y="2565088"/>
              <a:ext cx="4773880" cy="498764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9" name="CuadroTexto 10"/>
            <p:cNvSpPr txBox="1"/>
            <p:nvPr/>
          </p:nvSpPr>
          <p:spPr>
            <a:xfrm>
              <a:off x="7021580" y="2012416"/>
              <a:ext cx="454497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Funciones más conocidas y útiles para mapear conjuntos de datos</a:t>
              </a:r>
              <a:endParaRPr lang="es-CO" sz="2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1" name="CuadroTexto 10"/>
            <p:cNvSpPr txBox="1"/>
            <p:nvPr/>
          </p:nvSpPr>
          <p:spPr>
            <a:xfrm>
              <a:off x="2043830" y="1998581"/>
              <a:ext cx="32525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2400" dirty="0" smtClean="0">
                  <a:solidFill>
                    <a:schemeClr val="accent1">
                      <a:lumMod val="75000"/>
                    </a:schemeClr>
                  </a:solidFill>
                </a:rPr>
                <a:t>Polinomios algebraicos</a:t>
              </a:r>
              <a:endParaRPr lang="es-CO" sz="24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2" name="CuadroTexto 10"/>
            <p:cNvSpPr txBox="1"/>
            <p:nvPr/>
          </p:nvSpPr>
          <p:spPr>
            <a:xfrm>
              <a:off x="7030224" y="3815441"/>
              <a:ext cx="34319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Ventajas</a:t>
              </a:r>
              <a:endParaRPr lang="es-CO" sz="2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3" name="CuadroTexto 10"/>
            <p:cNvSpPr txBox="1"/>
            <p:nvPr/>
          </p:nvSpPr>
          <p:spPr>
            <a:xfrm>
              <a:off x="664354" y="3599731"/>
              <a:ext cx="5558296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CO" sz="2400" dirty="0" smtClean="0">
                  <a:solidFill>
                    <a:schemeClr val="bg2">
                      <a:lumMod val="75000"/>
                    </a:schemeClr>
                  </a:solidFill>
                </a:rPr>
                <a:t>Fácilmente derivables e integrables</a:t>
              </a:r>
            </a:p>
            <a:p>
              <a:pPr algn="r"/>
              <a:endParaRPr lang="es-CO" sz="1000" dirty="0" smtClean="0">
                <a:solidFill>
                  <a:schemeClr val="bg2">
                    <a:lumMod val="75000"/>
                  </a:schemeClr>
                </a:solidFill>
              </a:endParaRPr>
            </a:p>
            <a:p>
              <a:pPr algn="r"/>
              <a:r>
                <a:rPr lang="es-CO" sz="2400" dirty="0" smtClean="0">
                  <a:solidFill>
                    <a:schemeClr val="bg2">
                      <a:lumMod val="75000"/>
                    </a:schemeClr>
                  </a:solidFill>
                </a:rPr>
                <a:t>Sus derivadas e integrales son polinomios</a:t>
              </a:r>
              <a:endParaRPr lang="es-CO" sz="2400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  <p:graphicFrame>
          <p:nvGraphicFramePr>
            <p:cNvPr id="17" name="16 Objeto"/>
            <p:cNvGraphicFramePr>
              <a:graphicFrameLocks noChangeAspect="1"/>
            </p:cNvGraphicFramePr>
            <p:nvPr/>
          </p:nvGraphicFramePr>
          <p:xfrm>
            <a:off x="1262212" y="2570516"/>
            <a:ext cx="4626715" cy="505216"/>
          </p:xfrm>
          <a:graphic>
            <a:graphicData uri="http://schemas.openxmlformats.org/presentationml/2006/ole">
              <p:oleObj spid="_x0000_s2060" name="Ecuación" r:id="rId3" imgW="2209800" imgH="241300" progId="Equation.3">
                <p:embed/>
              </p:oleObj>
            </a:graphicData>
          </a:graphic>
        </p:graphicFrame>
        <p:graphicFrame>
          <p:nvGraphicFramePr>
            <p:cNvPr id="2051" name="Object 3"/>
            <p:cNvGraphicFramePr>
              <a:graphicFrameLocks noChangeAspect="1"/>
            </p:cNvGraphicFramePr>
            <p:nvPr/>
          </p:nvGraphicFramePr>
          <p:xfrm>
            <a:off x="1036974" y="4756790"/>
            <a:ext cx="5105400" cy="531813"/>
          </p:xfrm>
          <a:graphic>
            <a:graphicData uri="http://schemas.openxmlformats.org/presentationml/2006/ole">
              <p:oleObj spid="_x0000_s2061" name="Ecuación" r:id="rId4" imgW="2438400" imgH="254000" progId="Equation.3">
                <p:embed/>
              </p:oleObj>
            </a:graphicData>
          </a:graphic>
        </p:graphicFrame>
        <p:cxnSp>
          <p:nvCxnSpPr>
            <p:cNvPr id="23" name="22 Conector recto de flecha"/>
            <p:cNvCxnSpPr/>
            <p:nvPr/>
          </p:nvCxnSpPr>
          <p:spPr>
            <a:xfrm flipH="1">
              <a:off x="6377051" y="2481946"/>
              <a:ext cx="498763" cy="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 de flecha"/>
            <p:cNvCxnSpPr/>
            <p:nvPr/>
          </p:nvCxnSpPr>
          <p:spPr>
            <a:xfrm flipH="1">
              <a:off x="6386951" y="4059346"/>
              <a:ext cx="498763" cy="0"/>
            </a:xfrm>
            <a:prstGeom prst="straightConnector1">
              <a:avLst/>
            </a:prstGeom>
            <a:ln w="3810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053" name="Object 5"/>
            <p:cNvGraphicFramePr>
              <a:graphicFrameLocks noChangeAspect="1"/>
            </p:cNvGraphicFramePr>
            <p:nvPr/>
          </p:nvGraphicFramePr>
          <p:xfrm>
            <a:off x="1015813" y="5414338"/>
            <a:ext cx="5064351" cy="838740"/>
          </p:xfrm>
          <a:graphic>
            <a:graphicData uri="http://schemas.openxmlformats.org/presentationml/2006/ole">
              <p:oleObj spid="_x0000_s2062" name="Ecuación" r:id="rId5" imgW="2527300" imgH="41910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Polinomio </a:t>
            </a:r>
            <a:r>
              <a:rPr lang="es-CO" dirty="0" err="1" smtClean="0"/>
              <a:t>interpolante</a:t>
            </a:r>
            <a:r>
              <a:rPr lang="es-CO" dirty="0" smtClean="0"/>
              <a:t> de </a:t>
            </a:r>
            <a:r>
              <a:rPr lang="es-CO" u="sng" dirty="0" err="1" smtClean="0"/>
              <a:t>lagrange</a:t>
            </a:r>
            <a:endParaRPr lang="es-CO" u="sng" dirty="0"/>
          </a:p>
        </p:txBody>
      </p:sp>
      <p:grpSp>
        <p:nvGrpSpPr>
          <p:cNvPr id="9" name="8 Grupo"/>
          <p:cNvGrpSpPr/>
          <p:nvPr/>
        </p:nvGrpSpPr>
        <p:grpSpPr>
          <a:xfrm>
            <a:off x="273131" y="2410713"/>
            <a:ext cx="11744697" cy="3400336"/>
            <a:chOff x="273131" y="2410713"/>
            <a:chExt cx="11744697" cy="3400336"/>
          </a:xfrm>
        </p:grpSpPr>
        <p:grpSp>
          <p:nvGrpSpPr>
            <p:cNvPr id="21" name="20 Grupo"/>
            <p:cNvGrpSpPr/>
            <p:nvPr/>
          </p:nvGrpSpPr>
          <p:grpSpPr>
            <a:xfrm>
              <a:off x="3408123" y="2410713"/>
              <a:ext cx="5403307" cy="569994"/>
              <a:chOff x="2517498" y="2410713"/>
              <a:chExt cx="5403307" cy="569994"/>
            </a:xfrm>
          </p:grpSpPr>
          <p:sp>
            <p:nvSpPr>
              <p:cNvPr id="19" name="18 Rectángulo"/>
              <p:cNvSpPr/>
              <p:nvPr/>
            </p:nvSpPr>
            <p:spPr>
              <a:xfrm>
                <a:off x="2517498" y="2410713"/>
                <a:ext cx="5403307" cy="569994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graphicFrame>
            <p:nvGraphicFramePr>
              <p:cNvPr id="14" name="13 Objeto"/>
              <p:cNvGraphicFramePr>
                <a:graphicFrameLocks noChangeAspect="1"/>
              </p:cNvGraphicFramePr>
              <p:nvPr/>
            </p:nvGraphicFramePr>
            <p:xfrm>
              <a:off x="2598449" y="2439887"/>
              <a:ext cx="5233989" cy="528967"/>
            </p:xfrm>
            <a:graphic>
              <a:graphicData uri="http://schemas.openxmlformats.org/presentationml/2006/ole">
                <p:oleObj spid="_x0000_s3083" name="Ecuación" r:id="rId3" imgW="2387600" imgH="241300" progId="Equation.3">
                  <p:embed/>
                </p:oleObj>
              </a:graphicData>
            </a:graphic>
          </p:graphicFrame>
        </p:grpSp>
        <p:sp>
          <p:nvSpPr>
            <p:cNvPr id="15" name="CuadroTexto 10"/>
            <p:cNvSpPr txBox="1"/>
            <p:nvPr/>
          </p:nvSpPr>
          <p:spPr>
            <a:xfrm>
              <a:off x="332553" y="3589799"/>
              <a:ext cx="2125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CO" sz="2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Donde:</a:t>
              </a:r>
              <a:endParaRPr lang="es-CO" sz="2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aphicFrame>
          <p:nvGraphicFramePr>
            <p:cNvPr id="16" name="15 Objeto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560245123"/>
                </p:ext>
              </p:extLst>
            </p:nvPr>
          </p:nvGraphicFramePr>
          <p:xfrm>
            <a:off x="2317750" y="3924300"/>
            <a:ext cx="7673975" cy="909638"/>
          </p:xfrm>
          <a:graphic>
            <a:graphicData uri="http://schemas.openxmlformats.org/presentationml/2006/ole">
              <p:oleObj spid="_x0000_s3084" name="Ecuación" r:id="rId4" imgW="3644640" imgH="431640" progId="Equation.3">
                <p:embed/>
              </p:oleObj>
            </a:graphicData>
          </a:graphic>
        </p:graphicFrame>
        <p:sp>
          <p:nvSpPr>
            <p:cNvPr id="20" name="CuadroTexto 10"/>
            <p:cNvSpPr txBox="1"/>
            <p:nvPr/>
          </p:nvSpPr>
          <p:spPr>
            <a:xfrm>
              <a:off x="273131" y="5349384"/>
              <a:ext cx="11744697" cy="46166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400" u="sng" dirty="0" smtClean="0">
                  <a:solidFill>
                    <a:schemeClr val="bg1"/>
                  </a:solidFill>
                </a:rPr>
                <a:t>Tiene en cuenta todos los puntos y correlaciona el comportamiento completo del conjunto usado</a:t>
              </a:r>
              <a:endParaRPr lang="es-CO" sz="2400" u="sng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Polinomio </a:t>
            </a:r>
            <a:r>
              <a:rPr lang="es-CO" dirty="0" err="1" smtClean="0"/>
              <a:t>interpolante</a:t>
            </a:r>
            <a:r>
              <a:rPr lang="es-CO" dirty="0" smtClean="0"/>
              <a:t> de </a:t>
            </a:r>
            <a:r>
              <a:rPr lang="es-CO" u="sng" dirty="0" err="1" smtClean="0"/>
              <a:t>lagrange</a:t>
            </a:r>
            <a:endParaRPr lang="es-CO" u="sng" dirty="0"/>
          </a:p>
        </p:txBody>
      </p:sp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1022597" y="2880962"/>
          <a:ext cx="3561278" cy="249936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972457"/>
                <a:gridCol w="258882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Año</a:t>
                      </a:r>
                      <a:endParaRPr lang="es-CO" sz="2800" b="1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Consumo de energía (EJ)</a:t>
                      </a:r>
                      <a:endParaRPr lang="es-CO" sz="2800" b="1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1994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405</a:t>
                      </a:r>
                      <a:endParaRPr lang="es-CO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1998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420</a:t>
                      </a:r>
                      <a:endParaRPr lang="es-CO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2002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450</a:t>
                      </a:r>
                      <a:endParaRPr lang="es-CO" sz="28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8" name="17 Grupo"/>
          <p:cNvGrpSpPr/>
          <p:nvPr/>
        </p:nvGrpSpPr>
        <p:grpSpPr>
          <a:xfrm>
            <a:off x="5585155" y="2402267"/>
            <a:ext cx="5038725" cy="3280963"/>
            <a:chOff x="5585155" y="2402267"/>
            <a:chExt cx="5038725" cy="3280963"/>
          </a:xfrm>
        </p:grpSpPr>
        <p:pic>
          <p:nvPicPr>
            <p:cNvPr id="25604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585155" y="2416155"/>
              <a:ext cx="5038725" cy="3267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CuadroTexto 10"/>
            <p:cNvSpPr txBox="1"/>
            <p:nvPr/>
          </p:nvSpPr>
          <p:spPr>
            <a:xfrm>
              <a:off x="7303369" y="2402267"/>
              <a:ext cx="21256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400" dirty="0" smtClean="0">
                  <a:solidFill>
                    <a:schemeClr val="accent5"/>
                  </a:solidFill>
                </a:rPr>
                <a:t>¿Consumo en 1996?</a:t>
              </a:r>
              <a:endParaRPr lang="es-CO" sz="2400" dirty="0">
                <a:solidFill>
                  <a:schemeClr val="accent5"/>
                </a:solidFill>
              </a:endParaRPr>
            </a:p>
          </p:txBody>
        </p:sp>
        <p:cxnSp>
          <p:nvCxnSpPr>
            <p:cNvPr id="13" name="12 Conector recto de flecha"/>
            <p:cNvCxnSpPr/>
            <p:nvPr/>
          </p:nvCxnSpPr>
          <p:spPr>
            <a:xfrm>
              <a:off x="8336478" y="3277590"/>
              <a:ext cx="83127" cy="890649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16 Rectángulo"/>
            <p:cNvSpPr/>
            <p:nvPr/>
          </p:nvSpPr>
          <p:spPr>
            <a:xfrm>
              <a:off x="8336478" y="4215740"/>
              <a:ext cx="237506" cy="1781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Polinomio </a:t>
            </a:r>
            <a:r>
              <a:rPr lang="es-CO" dirty="0" err="1" smtClean="0"/>
              <a:t>interpolante</a:t>
            </a:r>
            <a:r>
              <a:rPr lang="es-CO" dirty="0" smtClean="0"/>
              <a:t> de </a:t>
            </a:r>
            <a:r>
              <a:rPr lang="es-CO" u="sng" dirty="0" err="1" smtClean="0"/>
              <a:t>lagrange</a:t>
            </a:r>
            <a:endParaRPr lang="es-CO" u="sng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331347" y="2607837"/>
          <a:ext cx="3561278" cy="301752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972457"/>
                <a:gridCol w="258882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Año</a:t>
                      </a:r>
                      <a:endParaRPr lang="es-CO" sz="2800" b="1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Consumo de energía (EJ)</a:t>
                      </a:r>
                      <a:endParaRPr lang="es-CO" sz="2800" b="1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1994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405</a:t>
                      </a:r>
                      <a:endParaRPr lang="es-CO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>
                          <a:solidFill>
                            <a:schemeClr val="accent5"/>
                          </a:solidFill>
                        </a:rPr>
                        <a:t>1996</a:t>
                      </a:r>
                      <a:endParaRPr lang="es-CO" sz="2800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>
                          <a:solidFill>
                            <a:schemeClr val="accent5"/>
                          </a:solidFill>
                        </a:rPr>
                        <a:t>390.63</a:t>
                      </a:r>
                      <a:endParaRPr lang="es-CO" sz="2800" dirty="0">
                        <a:solidFill>
                          <a:schemeClr val="accent5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1998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420</a:t>
                      </a:r>
                      <a:endParaRPr lang="es-CO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2002</a:t>
                      </a:r>
                      <a:endParaRPr lang="es-CO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2800" dirty="0" smtClean="0"/>
                        <a:t>450</a:t>
                      </a:r>
                      <a:endParaRPr lang="es-CO" sz="280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4" name="13 Grupo"/>
          <p:cNvGrpSpPr/>
          <p:nvPr/>
        </p:nvGrpSpPr>
        <p:grpSpPr>
          <a:xfrm>
            <a:off x="5715783" y="2439905"/>
            <a:ext cx="5038725" cy="3267075"/>
            <a:chOff x="5668283" y="2439905"/>
            <a:chExt cx="5038725" cy="3267075"/>
          </a:xfrm>
        </p:grpSpPr>
        <p:pic>
          <p:nvPicPr>
            <p:cNvPr id="266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668283" y="2439905"/>
              <a:ext cx="5038725" cy="3267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CuadroTexto 10"/>
            <p:cNvSpPr txBox="1"/>
            <p:nvPr/>
          </p:nvSpPr>
          <p:spPr>
            <a:xfrm>
              <a:off x="7362744" y="2449767"/>
              <a:ext cx="21256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sz="2400" dirty="0" smtClean="0">
                  <a:solidFill>
                    <a:schemeClr val="accent5"/>
                  </a:solidFill>
                </a:rPr>
                <a:t>Consumo en 1996</a:t>
              </a:r>
              <a:endParaRPr lang="es-CO" sz="2400" dirty="0">
                <a:solidFill>
                  <a:schemeClr val="accent5"/>
                </a:solidFill>
              </a:endParaRPr>
            </a:p>
          </p:txBody>
        </p:sp>
        <p:cxnSp>
          <p:nvCxnSpPr>
            <p:cNvPr id="12" name="11 Conector recto de flecha"/>
            <p:cNvCxnSpPr/>
            <p:nvPr/>
          </p:nvCxnSpPr>
          <p:spPr>
            <a:xfrm>
              <a:off x="8395853" y="3325090"/>
              <a:ext cx="83127" cy="890649"/>
            </a:xfrm>
            <a:prstGeom prst="straightConnector1">
              <a:avLst/>
            </a:prstGeom>
            <a:ln w="28575">
              <a:solidFill>
                <a:schemeClr val="accent5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Polinomio </a:t>
            </a:r>
            <a:r>
              <a:rPr lang="es-CO" dirty="0" err="1" smtClean="0"/>
              <a:t>interpolante</a:t>
            </a:r>
            <a:r>
              <a:rPr lang="es-CO" dirty="0" smtClean="0"/>
              <a:t> de </a:t>
            </a:r>
            <a:r>
              <a:rPr lang="es-CO" u="sng" dirty="0" err="1" smtClean="0"/>
              <a:t>lagrange</a:t>
            </a:r>
            <a:endParaRPr lang="es-CO" u="sng" dirty="0"/>
          </a:p>
        </p:txBody>
      </p:sp>
      <p:sp>
        <p:nvSpPr>
          <p:cNvPr id="8" name="CuadroTexto 10"/>
          <p:cNvSpPr txBox="1"/>
          <p:nvPr/>
        </p:nvSpPr>
        <p:spPr>
          <a:xfrm>
            <a:off x="2188329" y="2772436"/>
            <a:ext cx="79532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Funciona bien cuando el número de datos base es pequeño y por tanto el polinomio es de bajo orden</a:t>
            </a:r>
          </a:p>
          <a:p>
            <a:endParaRPr lang="es-CO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CO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Pero…</a:t>
            </a:r>
          </a:p>
          <a:p>
            <a:endParaRPr lang="es-CO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CO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 si son muchos datos…</a:t>
            </a:r>
            <a:endParaRPr lang="es-CO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Polinomio </a:t>
            </a:r>
            <a:r>
              <a:rPr lang="es-CO" dirty="0" err="1" smtClean="0"/>
              <a:t>interpolante</a:t>
            </a:r>
            <a:r>
              <a:rPr lang="es-CO" dirty="0" smtClean="0"/>
              <a:t> de </a:t>
            </a:r>
            <a:r>
              <a:rPr lang="es-CO" u="sng" dirty="0" err="1" smtClean="0"/>
              <a:t>lagrange</a:t>
            </a:r>
            <a:endParaRPr lang="es-CO" u="sng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509476" y="2123037"/>
          <a:ext cx="3157519" cy="4359391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862205"/>
                <a:gridCol w="2295314"/>
              </a:tblGrid>
              <a:tr h="564597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Año</a:t>
                      </a:r>
                      <a:endParaRPr lang="es-CO" sz="1600" b="1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Consumo de energía (EJ)</a:t>
                      </a:r>
                      <a:endParaRPr lang="es-CO" sz="1600" b="1" dirty="0"/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343661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1820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20</a:t>
                      </a:r>
                      <a:endParaRPr lang="es-CO" sz="1600" dirty="0"/>
                    </a:p>
                  </a:txBody>
                  <a:tcPr/>
                </a:tc>
              </a:tr>
              <a:tr h="343661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solidFill>
                            <a:schemeClr val="tx1"/>
                          </a:solidFill>
                        </a:rPr>
                        <a:t>1840</a:t>
                      </a:r>
                      <a:endParaRPr lang="es-CO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>
                          <a:solidFill>
                            <a:schemeClr val="tx1"/>
                          </a:solidFill>
                        </a:rPr>
                        <a:t>23</a:t>
                      </a:r>
                      <a:endParaRPr lang="es-CO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43661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1860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25</a:t>
                      </a:r>
                      <a:endParaRPr lang="es-CO" sz="1600" dirty="0"/>
                    </a:p>
                  </a:txBody>
                  <a:tcPr/>
                </a:tc>
              </a:tr>
              <a:tr h="343661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1880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28</a:t>
                      </a:r>
                      <a:endParaRPr lang="es-CO" sz="1600" dirty="0"/>
                    </a:p>
                  </a:txBody>
                  <a:tcPr/>
                </a:tc>
              </a:tr>
              <a:tr h="343661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1900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50</a:t>
                      </a:r>
                      <a:endParaRPr lang="es-CO" sz="1600" dirty="0"/>
                    </a:p>
                  </a:txBody>
                  <a:tcPr/>
                </a:tc>
              </a:tr>
              <a:tr h="343661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1920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70</a:t>
                      </a:r>
                      <a:endParaRPr lang="es-CO" sz="1600" dirty="0"/>
                    </a:p>
                  </a:txBody>
                  <a:tcPr/>
                </a:tc>
              </a:tr>
              <a:tr h="343661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1940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90</a:t>
                      </a:r>
                      <a:endParaRPr lang="es-CO" sz="1600" dirty="0"/>
                    </a:p>
                  </a:txBody>
                  <a:tcPr/>
                </a:tc>
              </a:tr>
              <a:tr h="343661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1960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150</a:t>
                      </a:r>
                      <a:endParaRPr lang="es-CO" sz="1600" dirty="0"/>
                    </a:p>
                  </a:txBody>
                  <a:tcPr/>
                </a:tc>
              </a:tr>
              <a:tr h="343661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1980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320</a:t>
                      </a:r>
                      <a:endParaRPr lang="es-CO" sz="1600" dirty="0"/>
                    </a:p>
                  </a:txBody>
                  <a:tcPr/>
                </a:tc>
              </a:tr>
              <a:tr h="343661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2000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440</a:t>
                      </a:r>
                      <a:endParaRPr lang="es-CO" sz="1600" dirty="0"/>
                    </a:p>
                  </a:txBody>
                  <a:tcPr/>
                </a:tc>
              </a:tr>
              <a:tr h="343661"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2010</a:t>
                      </a:r>
                      <a:endParaRPr lang="es-C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dirty="0" smtClean="0"/>
                        <a:t>550</a:t>
                      </a:r>
                      <a:endParaRPr lang="es-CO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 l="30653" t="4295" r="18259" b="21579"/>
          <a:stretch>
            <a:fillRect/>
          </a:stretch>
        </p:blipFill>
        <p:spPr bwMode="auto">
          <a:xfrm>
            <a:off x="5723901" y="2125683"/>
            <a:ext cx="5106389" cy="4369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t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TC104033925[[fn=Gota]]</Template>
  <TotalTime>394</TotalTime>
  <Words>408</Words>
  <Application>Microsoft Office PowerPoint</Application>
  <PresentationFormat>Personalizado</PresentationFormat>
  <Paragraphs>147</Paragraphs>
  <Slides>19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1" baseType="lpstr">
      <vt:lpstr>Gota</vt:lpstr>
      <vt:lpstr>Ecuación</vt:lpstr>
      <vt:lpstr>APROXIMACIÓN</vt:lpstr>
      <vt:lpstr>Diapositiva 2</vt:lpstr>
      <vt:lpstr>INTERPOLACIÓN</vt:lpstr>
      <vt:lpstr>INTERPOLACIÓN</vt:lpstr>
      <vt:lpstr>Polinomio interpolante de lagrange</vt:lpstr>
      <vt:lpstr>Polinomio interpolante de lagrange</vt:lpstr>
      <vt:lpstr>Polinomio interpolante de lagrange</vt:lpstr>
      <vt:lpstr>Polinomio interpolante de lagrange</vt:lpstr>
      <vt:lpstr>Polinomio interpolante de lagrange</vt:lpstr>
      <vt:lpstr>Trazador cúbico (cubic spline)</vt:lpstr>
      <vt:lpstr>Trazador cúbico (cubic spline)</vt:lpstr>
      <vt:lpstr>Regresión lineal</vt:lpstr>
      <vt:lpstr>Regresión lineal</vt:lpstr>
      <vt:lpstr>Regresión lineal</vt:lpstr>
      <vt:lpstr>Mínimos cuadrados lineales</vt:lpstr>
      <vt:lpstr>Mínimos cuadrados lineales</vt:lpstr>
      <vt:lpstr>Mínimos cuadrados lineales</vt:lpstr>
      <vt:lpstr>Mínimos cuadrados lineales</vt:lpstr>
      <vt:lpstr>Mínimos cuadrados lineales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APROXIMACIÓN</dc:title>
  <dc:creator>Liliana Hernandez</dc:creator>
  <cp:lastModifiedBy>lilianac.hernandezb</cp:lastModifiedBy>
  <cp:revision>47</cp:revision>
  <dcterms:created xsi:type="dcterms:W3CDTF">2014-02-09T14:37:32Z</dcterms:created>
  <dcterms:modified xsi:type="dcterms:W3CDTF">2014-02-17T16:29:49Z</dcterms:modified>
</cp:coreProperties>
</file>